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367" r:id="rId2"/>
    <p:sldId id="567" r:id="rId3"/>
    <p:sldId id="597" r:id="rId4"/>
    <p:sldId id="556" r:id="rId5"/>
    <p:sldId id="586" r:id="rId6"/>
    <p:sldId id="354" r:id="rId7"/>
    <p:sldId id="589" r:id="rId8"/>
    <p:sldId id="579" r:id="rId9"/>
    <p:sldId id="592" r:id="rId10"/>
    <p:sldId id="581" r:id="rId11"/>
    <p:sldId id="593" r:id="rId12"/>
    <p:sldId id="594" r:id="rId13"/>
    <p:sldId id="595" r:id="rId14"/>
    <p:sldId id="596" r:id="rId15"/>
    <p:sldId id="363" r:id="rId16"/>
  </p:sldIdLst>
  <p:sldSz cx="12192000" cy="6858000"/>
  <p:notesSz cx="6858000" cy="9144000"/>
  <p:embeddedFontLst>
    <p:embeddedFont>
      <p:font typeface="Pretendard ExtraBold" panose="020B0600000101010101" charset="-127"/>
      <p:bold r:id="rId18"/>
    </p:embeddedFont>
    <p:embeddedFont>
      <p:font typeface="Montserrat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italic r:id="rId24"/>
      <p:boldItalic r:id="rId25"/>
    </p:embeddedFont>
    <p:embeddedFont>
      <p:font typeface="Montserrat SemiBold" pitchFamily="2" charset="0"/>
      <p:regular r:id="rId26"/>
      <p:bold r:id="rId27"/>
      <p:italic r:id="rId28"/>
      <p:boldItalic r:id="rId29"/>
    </p:embeddedFont>
    <p:embeddedFont>
      <p:font typeface="Pretendard" panose="02000503000000020004" pitchFamily="50" charset="-127"/>
      <p:regular r:id="rId30"/>
      <p:bold r:id="rId31"/>
    </p:embeddedFont>
    <p:embeddedFont>
      <p:font typeface="Pretendard SemiBold" panose="02000703000000020004" pitchFamily="50" charset="-127"/>
      <p:bold r:id="rId32"/>
    </p:embeddedFont>
    <p:embeddedFont>
      <p:font typeface="Roboto" pitchFamily="2" charset="0"/>
      <p:regular r:id="rId33"/>
      <p:bold r:id="rId34"/>
      <p:italic r:id="rId35"/>
      <p:boldItalic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en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 userDrawn="1">
          <p15:clr>
            <a:srgbClr val="A4A3A4"/>
          </p15:clr>
        </p15:guide>
        <p15:guide id="2" pos="74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0F"/>
    <a:srgbClr val="8A2B18"/>
    <a:srgbClr val="B12929"/>
    <a:srgbClr val="191919"/>
    <a:srgbClr val="B76C4D"/>
    <a:srgbClr val="1B1B1B"/>
    <a:srgbClr val="5F4731"/>
    <a:srgbClr val="AE845E"/>
    <a:srgbClr val="432E25"/>
    <a:srgbClr val="2B18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8" autoAdjust="0"/>
    <p:restoredTop sz="96242" autoAdjust="0"/>
  </p:normalViewPr>
  <p:slideViewPr>
    <p:cSldViewPr snapToGrid="0">
      <p:cViewPr>
        <p:scale>
          <a:sx n="80" d="100"/>
          <a:sy n="80" d="100"/>
        </p:scale>
        <p:origin x="1542" y="594"/>
      </p:cViewPr>
      <p:guideLst>
        <p:guide orient="horz" pos="4247"/>
        <p:guide pos="74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presProps" Target="presProp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kumimoji="1" lang="ko-Kore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774259D-C410-F345-85A0-01AEB17516F4}" type="datetimeFigureOut">
              <a:rPr lang="en-US" altLang="ko-KR" smtClean="0"/>
              <a:pPr/>
              <a:t>7/24/2026</a:t>
            </a:fld>
            <a:endParaRPr kumimoji="1"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dirty="0"/>
              <a:t>마스터 텍스트 스타일을 편집하려면 클릭</a:t>
            </a:r>
          </a:p>
          <a:p>
            <a:pPr lvl="1"/>
            <a:r>
              <a:rPr kumimoji="1" lang="ko-KR" altLang="en-US" dirty="0"/>
              <a:t>두 번째 수준</a:t>
            </a:r>
          </a:p>
          <a:p>
            <a:pPr lvl="2"/>
            <a:r>
              <a:rPr kumimoji="1" lang="ko-KR" altLang="en-US" dirty="0"/>
              <a:t>세 번째 수준</a:t>
            </a:r>
          </a:p>
          <a:p>
            <a:pPr lvl="3"/>
            <a:r>
              <a:rPr kumimoji="1" lang="ko-KR" altLang="en-US" dirty="0"/>
              <a:t>네 번째 수준</a:t>
            </a:r>
          </a:p>
          <a:p>
            <a:pPr lvl="4"/>
            <a:r>
              <a:rPr kumimoji="1" lang="ko-KR" altLang="en-US" dirty="0"/>
              <a:t>다섯 번째 수준</a:t>
            </a:r>
            <a:endParaRPr kumimoji="1" lang="ko-Kore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kumimoji="1" lang="ko-Kore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48D9A8-C9F2-B444-B2D1-BC76B39F6C66}" type="slidenum">
              <a:rPr lang="en-US" altLang="ko-KR" smtClean="0"/>
              <a:pPr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7187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5111-C1B5-B14F-3533-F4C8DFB65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9E984BB-9389-09B6-28E2-0C845587A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EDBC0C-0A51-EC03-9083-370283572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E2C1FE0-0FB2-1E64-DCE4-3B8FE1E98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6230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B7D02-25D4-7289-CDBD-9F2A7C58D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612C5B9-E384-F051-0C80-54F12CB4C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D82F161-8A32-6D0B-B4A8-50FE11A5D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B4F2A73-6A49-9BD4-432A-C57EC07A36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11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9885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B9F26-FA1F-4799-5901-93371B35F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8CE5C5A-3A38-57FB-532D-BCAE8E8B4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B3331B6-D8FC-5299-00F0-C50145CA7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E85E529-DC0E-723C-06D2-CA3974FE88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13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0032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23AF1-5E93-B884-1AB7-ABF988EC9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D5451D7-5453-4589-1D37-B4822F5FF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FEA4BD8-DD39-60EB-43C1-19416F5FEA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F445DA1-BB62-3008-9F89-89AA830B22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14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879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24B68-6535-9E63-70B3-DB921F972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0E8B0A3-B30F-EAC3-94AC-1B85ED125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48AB07F-4195-ED66-167D-51D16C685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EC510BD-521B-D494-7EA4-28E90024A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3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3258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4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494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86F82-1DDB-2730-D822-A94E2B117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6589884-BAF8-60A7-B99D-F34E63346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C4F1E37-82CA-16BD-F657-B081F19BC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9ACF65D-9EE1-D414-0F5C-65B99F686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5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3043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6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058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AE64A-1FBB-8DAB-8F8F-6795A5BDF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2BB6518-5BB2-50DB-D5C8-DA5F9DFE4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EF2E274-B679-AC2F-632E-B4EB1AA2E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0FCAB18-12F4-32E9-1E03-C0EBBE92D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7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3662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45BCE-4227-4A5B-587D-53E355956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C0B4568-883B-690A-2E6E-9B6D157AB0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633F6FA-360D-9539-E543-7BCDE008C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A4BD60D-929B-F39D-64A2-FDD66B759D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8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4766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44021-0063-54B5-9208-8275243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21AA5FE-BAAC-9BD8-91F9-4C464351D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737AB7A-1581-4AE8-885F-DD829BC5D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235F148-3DEF-A137-C59C-DD457BC6B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9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7474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EAC1-8F6E-1A35-9B7A-D03F91276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F75E91C-7282-EFE9-8AB3-EB5273650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EE2A869-A573-055A-FE40-0997629CD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8FCCDA9-AC21-CAC6-9D18-49172542D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8D9A8-C9F2-B444-B2D1-BC76B39F6C66}" type="slidenum">
              <a:rPr lang="en-US" altLang="ko-KR" smtClean="0"/>
              <a:pPr/>
              <a:t>10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935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14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C3E2A-2B6F-FDC2-C005-A76866A8C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600BA-3FE9-0B42-FE61-6127B5278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42061-1D60-BCC6-7958-75B29027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BD641-89FB-9494-044A-47E754B5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CD351-D7D7-149B-2FC6-732E7D7E2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412801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05FC58-B13B-978D-E3FD-66F600979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KR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FE382-C9EB-3D25-0F94-04117404A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K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0BED9-66D5-AD09-E361-BE4335BE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86025-C1AF-654F-1EB7-D7864F071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CFA32-CAE8-426E-9B64-4A49A0C1B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138995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28DC2E4-B0C9-4760-9278-4E6385FCE81D}"/>
              </a:ext>
            </a:extLst>
          </p:cNvPr>
          <p:cNvSpPr/>
          <p:nvPr userDrawn="1"/>
        </p:nvSpPr>
        <p:spPr>
          <a:xfrm rot="1002035">
            <a:off x="-259595" y="-169935"/>
            <a:ext cx="1392165" cy="2220569"/>
          </a:xfrm>
          <a:custGeom>
            <a:avLst/>
            <a:gdLst>
              <a:gd name="connsiteX0" fmla="*/ 0 w 1392165"/>
              <a:gd name="connsiteY0" fmla="*/ 332282 h 2220569"/>
              <a:gd name="connsiteX1" fmla="*/ 1107512 w 1392165"/>
              <a:gd name="connsiteY1" fmla="*/ 0 h 2220569"/>
              <a:gd name="connsiteX2" fmla="*/ 1392165 w 1392165"/>
              <a:gd name="connsiteY2" fmla="*/ 569307 h 2220569"/>
              <a:gd name="connsiteX3" fmla="*/ 566534 w 1392165"/>
              <a:gd name="connsiteY3" fmla="*/ 2220569 h 222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2165" h="2220569">
                <a:moveTo>
                  <a:pt x="0" y="332282"/>
                </a:moveTo>
                <a:lnTo>
                  <a:pt x="1107512" y="0"/>
                </a:lnTo>
                <a:lnTo>
                  <a:pt x="1392165" y="569307"/>
                </a:lnTo>
                <a:lnTo>
                  <a:pt x="566534" y="22205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ore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026BE8F-AAF6-82EE-CBB4-EA73E01E59F6}"/>
              </a:ext>
            </a:extLst>
          </p:cNvPr>
          <p:cNvSpPr/>
          <p:nvPr userDrawn="1"/>
        </p:nvSpPr>
        <p:spPr>
          <a:xfrm>
            <a:off x="789314" y="414730"/>
            <a:ext cx="781760" cy="164100"/>
          </a:xfrm>
          <a:custGeom>
            <a:avLst/>
            <a:gdLst>
              <a:gd name="connsiteX0" fmla="*/ 693119 w 781760"/>
              <a:gd name="connsiteY0" fmla="*/ 2 h 164100"/>
              <a:gd name="connsiteX1" fmla="*/ 781760 w 781760"/>
              <a:gd name="connsiteY1" fmla="*/ 164099 h 164100"/>
              <a:gd name="connsiteX2" fmla="*/ 693119 w 781760"/>
              <a:gd name="connsiteY2" fmla="*/ 164099 h 164100"/>
              <a:gd name="connsiteX3" fmla="*/ 693119 w 781760"/>
              <a:gd name="connsiteY3" fmla="*/ 1 h 164100"/>
              <a:gd name="connsiteX4" fmla="*/ 693119 w 781760"/>
              <a:gd name="connsiteY4" fmla="*/ 1 h 164100"/>
              <a:gd name="connsiteX5" fmla="*/ 693119 w 781760"/>
              <a:gd name="connsiteY5" fmla="*/ 2 h 164100"/>
              <a:gd name="connsiteX6" fmla="*/ 0 w 781760"/>
              <a:gd name="connsiteY6" fmla="*/ 1 h 164100"/>
              <a:gd name="connsiteX7" fmla="*/ 693118 w 781760"/>
              <a:gd name="connsiteY7" fmla="*/ 1 h 164100"/>
              <a:gd name="connsiteX8" fmla="*/ 693118 w 781760"/>
              <a:gd name="connsiteY8" fmla="*/ 164099 h 164100"/>
              <a:gd name="connsiteX9" fmla="*/ 693119 w 781760"/>
              <a:gd name="connsiteY9" fmla="*/ 164099 h 164100"/>
              <a:gd name="connsiteX10" fmla="*/ 693119 w 781760"/>
              <a:gd name="connsiteY10" fmla="*/ 164100 h 164100"/>
              <a:gd name="connsiteX11" fmla="*/ 0 w 781760"/>
              <a:gd name="connsiteY11" fmla="*/ 164100 h 164100"/>
              <a:gd name="connsiteX12" fmla="*/ 693118 w 781760"/>
              <a:gd name="connsiteY12" fmla="*/ 0 h 164100"/>
              <a:gd name="connsiteX13" fmla="*/ 693119 w 781760"/>
              <a:gd name="connsiteY13" fmla="*/ 1 h 164100"/>
              <a:gd name="connsiteX14" fmla="*/ 693118 w 781760"/>
              <a:gd name="connsiteY14" fmla="*/ 1 h 1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760" h="164100">
                <a:moveTo>
                  <a:pt x="693119" y="2"/>
                </a:moveTo>
                <a:lnTo>
                  <a:pt x="781760" y="164099"/>
                </a:lnTo>
                <a:lnTo>
                  <a:pt x="693119" y="164099"/>
                </a:lnTo>
                <a:close/>
                <a:moveTo>
                  <a:pt x="693119" y="1"/>
                </a:moveTo>
                <a:lnTo>
                  <a:pt x="693119" y="1"/>
                </a:lnTo>
                <a:lnTo>
                  <a:pt x="693119" y="2"/>
                </a:lnTo>
                <a:close/>
                <a:moveTo>
                  <a:pt x="0" y="1"/>
                </a:moveTo>
                <a:lnTo>
                  <a:pt x="693118" y="1"/>
                </a:lnTo>
                <a:lnTo>
                  <a:pt x="693118" y="164099"/>
                </a:lnTo>
                <a:lnTo>
                  <a:pt x="693119" y="164099"/>
                </a:lnTo>
                <a:lnTo>
                  <a:pt x="693119" y="164100"/>
                </a:lnTo>
                <a:lnTo>
                  <a:pt x="0" y="164100"/>
                </a:lnTo>
                <a:close/>
                <a:moveTo>
                  <a:pt x="693118" y="0"/>
                </a:moveTo>
                <a:lnTo>
                  <a:pt x="693119" y="1"/>
                </a:lnTo>
                <a:lnTo>
                  <a:pt x="693118" y="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ore-KR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17CDE-85F2-5D43-1235-7D0018E6B5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2733" y="276155"/>
            <a:ext cx="910591" cy="4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82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04CE4-7D1D-2FB3-A65E-05B5E6B9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K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552D-F0FE-17C1-C8BF-AFBEEEE37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K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F3B2D-F215-26B8-37DD-03FECD5A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7E1F4-CC90-52E2-69C7-12417F06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9C681-C5A4-4EEF-9CCD-5B12FEDC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220375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F84A8-A5FA-206A-2D50-486BB2758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K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35F6E-FCAC-E3A6-6ABE-380155CCF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66AD0-46B2-07B5-1E82-2705981EE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4F36A-E7B5-969E-7DC3-9451814B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68A79-ACE4-23C0-47FE-4C58705E1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157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94EB1-5FD3-3187-F306-63929B0F3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D400A-E961-516B-FC17-52EC5C48A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28AAF-79DE-A8F7-3110-1F43860A3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3FAA4-FD54-646C-7368-610635B5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90CC8-C323-19C7-7906-3A19D982F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2017C-AFB4-56AE-7146-77332987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84323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AABD8-3917-83E6-3314-7F7D42AA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K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0F4FB-0948-8315-4C47-D144D40E9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28879-4E84-6EE6-06F2-1426AA5B4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K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05071-0EA3-6DDC-BE87-8FDC5765C6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A03A7E-3922-1AAB-4120-EBD6352C3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C1708A-6307-6AB0-25BD-A26AAA147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72F877-CB32-CF14-AA63-82058BEF7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A0B36-ADEC-C0BF-F99B-0A787061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01647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19188-033E-807D-90DF-B2118DAC3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178B71-D4B3-C82F-F16C-8B455D374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9246FC-447B-F8B0-0101-244AF4825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6CE2A-D63F-6B5B-D396-2E250C1F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219841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CCC445-AEDD-DC7D-352B-C2A26058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1677B-E7FF-A298-5A38-B66D2E6CE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9D0A9-1E12-8909-7E0E-D35E4A7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456143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5552-6A76-445F-761D-454C1A2A8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4E599-CAA0-5A2B-6ED3-B80E26EB3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54FA5-5080-113B-D9E8-129E95223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4B02B-2C2B-84C1-739F-40E6592B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DB900-79C3-D597-6B27-2B7A77E17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90D01-32B8-4DA2-C78D-2A644601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7473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12F-916E-376B-8485-4ED9B80C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54EED7-0BE0-6863-00CE-9178C6B95F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C3BC7-447A-19B5-FD0D-CE6B94A71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5133F-8467-8642-BB11-CCE31496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91BA-5842-714E-B1F4-FB0063C65D5E}" type="datetimeFigureOut">
              <a:rPr lang="en-KR" smtClean="0"/>
              <a:t>07/24/2026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9CD67-6EA6-73BA-DAD9-AEC4E85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6A327-49C1-F173-BD41-E904254C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0878-EFE3-564B-B4B8-C3584F685FE8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419581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54B917-27D5-D32B-CB14-6D2E266BA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K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96256-7D4F-5D3D-B8CF-98B88EC90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K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1F35A-C66A-B1D0-5E0A-02CE4F4ECF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27791BA-5842-714E-B1F4-FB0063C65D5E}" type="datetimeFigureOut">
              <a:rPr lang="en-KR" smtClean="0"/>
              <a:pPr/>
              <a:t>07/24/2026</a:t>
            </a:fld>
            <a:endParaRPr lang="en-K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3A949-E246-51D9-7FFD-5772D3AB2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K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12A4D-8E63-ED55-ED66-1B0456B9E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D360878-EFE3-564B-B4B8-C3584F685FE8}" type="slidenum">
              <a:rPr lang="en-KR" smtClean="0"/>
              <a:pPr/>
              <a:t>‹#›</a:t>
            </a:fld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357784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ointmobile.com/ko/contactu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4.jpg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8.png"/><Relationship Id="rId3" Type="http://schemas.openxmlformats.org/officeDocument/2006/relationships/image" Target="../media/image4.jp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1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2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5.png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B8621583-E342-6D98-0703-5CB9ABBE6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970328-4E16-3B5F-C98D-4BC969BEC52D}"/>
              </a:ext>
            </a:extLst>
          </p:cNvPr>
          <p:cNvSpPr txBox="1"/>
          <p:nvPr/>
        </p:nvSpPr>
        <p:spPr>
          <a:xfrm>
            <a:off x="8287429" y="4425237"/>
            <a:ext cx="3197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solidFill>
                  <a:srgbClr val="B93920"/>
                </a:solidFill>
                <a:latin typeface="Montserrat" pitchFamily="2" charset="77"/>
              </a:rPr>
              <a:t>MF52e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D26E24F-80BC-55B6-AB21-9D02D642A30B}"/>
              </a:ext>
            </a:extLst>
          </p:cNvPr>
          <p:cNvSpPr/>
          <p:nvPr/>
        </p:nvSpPr>
        <p:spPr>
          <a:xfrm>
            <a:off x="3943531" y="5440900"/>
            <a:ext cx="7540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40404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MF52</a:t>
            </a:r>
            <a:r>
              <a:rPr lang="ko-KR" altLang="en-US" sz="2000" b="1" dirty="0">
                <a:solidFill>
                  <a:srgbClr val="40404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장점은 그대로</a:t>
            </a:r>
            <a:r>
              <a:rPr lang="en-US" altLang="ko-KR" sz="2000" b="1" dirty="0">
                <a:solidFill>
                  <a:srgbClr val="40404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2000" b="1" dirty="0">
                <a:solidFill>
                  <a:srgbClr val="40404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더 다양한 현장을 위한 최적의 솔루션</a:t>
            </a:r>
            <a:endParaRPr lang="en-US" altLang="ko-Kore-KR" sz="2000" dirty="0">
              <a:solidFill>
                <a:srgbClr val="40404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684427-F6E8-4148-B4A7-6EF2B38A83AC}"/>
              </a:ext>
            </a:extLst>
          </p:cNvPr>
          <p:cNvSpPr txBox="1"/>
          <p:nvPr/>
        </p:nvSpPr>
        <p:spPr>
          <a:xfrm>
            <a:off x="-52414" y="6550223"/>
            <a:ext cx="3398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Copyright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© 2</a:t>
            </a:r>
            <a:r>
              <a:rPr lang="de-DE" altLang="ko-KR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026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Point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Mobile Co., Ltd. All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rights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reserved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. </a:t>
            </a:r>
            <a:endParaRPr lang="ko-KR" altLang="de-DE" sz="7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" panose="02000503000000020004" pitchFamily="2" charset="-127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Point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Mobile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Co., Ltd.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is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the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designer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and </a:t>
            </a:r>
            <a:r>
              <a:rPr lang="ko-KR" altLang="en-US" sz="7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manufacturer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 of </a:t>
            </a:r>
            <a:r>
              <a:rPr lang="de-DE" altLang="ko-KR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mobile computers</a:t>
            </a:r>
            <a:r>
              <a:rPr lang="ko-KR" altLang="en-US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2" charset="-127"/>
              </a:rPr>
              <a:t>. </a:t>
            </a:r>
            <a:endParaRPr lang="ko-KR" altLang="en-US" sz="7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4D8BCFC-EF2B-B58D-1E46-AFB1FD816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14" y="457200"/>
            <a:ext cx="421528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2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1ED05-BCC7-6441-3D3C-EF07D6176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87;p5">
            <a:extLst>
              <a:ext uri="{FF2B5EF4-FFF2-40B4-BE49-F238E27FC236}">
                <a16:creationId xmlns:a16="http://schemas.microsoft.com/office/drawing/2014/main" id="{3B9E8F76-FB17-FF05-ECA9-CC89FD68644F}"/>
              </a:ext>
            </a:extLst>
          </p:cNvPr>
          <p:cNvSpPr/>
          <p:nvPr/>
        </p:nvSpPr>
        <p:spPr>
          <a:xfrm>
            <a:off x="5540052" y="5816138"/>
            <a:ext cx="5325542" cy="1041862"/>
          </a:xfrm>
          <a:prstGeom prst="triangle">
            <a:avLst>
              <a:gd name="adj" fmla="val 50000"/>
            </a:avLst>
          </a:prstGeom>
          <a:solidFill>
            <a:srgbClr val="276B7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45C5B3D-144D-9F86-EF0E-5DCC4A7C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1905"/>
          <a:stretch>
            <a:fillRect/>
          </a:stretch>
        </p:blipFill>
        <p:spPr>
          <a:xfrm>
            <a:off x="6126967" y="0"/>
            <a:ext cx="6065033" cy="6858000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5353DD4F-30D9-565E-7A3C-ABC8141C54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pic>
        <p:nvPicPr>
          <p:cNvPr id="2" name="Picture 18">
            <a:extLst>
              <a:ext uri="{FF2B5EF4-FFF2-40B4-BE49-F238E27FC236}">
                <a16:creationId xmlns:a16="http://schemas.microsoft.com/office/drawing/2014/main" id="{1EDC5324-C705-3591-71A2-950D745CCE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3E66F4-CADD-AE0A-00E3-AB7D78CBB04F}"/>
              </a:ext>
            </a:extLst>
          </p:cNvPr>
          <p:cNvSpPr txBox="1"/>
          <p:nvPr/>
        </p:nvSpPr>
        <p:spPr>
          <a:xfrm>
            <a:off x="904266" y="1961493"/>
            <a:ext cx="5289143" cy="18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풀 스펙트럼</a:t>
            </a:r>
            <a:r>
              <a:rPr lang="en-US" altLang="ko-KR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NFC</a:t>
            </a:r>
          </a:p>
          <a:p>
            <a:endParaRPr lang="en-US" altLang="ko-KR" sz="2000" b="1" spc="-8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Montserrat SemiBold" pitchFamily="2" charset="0"/>
              <a:ea typeface="Roboto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NFC Forum 태그 타입 1~5를 모두 지원하는 MF52e는 가장 넓은 범위의 표준과 완벽한 호환성을 제공합니다. 구형 태그부터 고보안 인증 수단까지, 원활한 인증·출입 통제·즉각적인 기기 페어링을 보장합니다. </a:t>
            </a:r>
          </a:p>
        </p:txBody>
      </p:sp>
      <p:sp>
        <p:nvSpPr>
          <p:cNvPr id="7" name="평행 사변형[P] 2">
            <a:extLst>
              <a:ext uri="{FF2B5EF4-FFF2-40B4-BE49-F238E27FC236}">
                <a16:creationId xmlns:a16="http://schemas.microsoft.com/office/drawing/2014/main" id="{2CB97D3C-19EF-60E5-7EE8-69B4AAB1BFD3}"/>
              </a:ext>
            </a:extLst>
          </p:cNvPr>
          <p:cNvSpPr/>
          <p:nvPr/>
        </p:nvSpPr>
        <p:spPr>
          <a:xfrm>
            <a:off x="548834" y="2030331"/>
            <a:ext cx="355433" cy="730315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32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41A90A-F8F6-2225-F0FE-2B8410584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C735E3-0B56-D0B7-3298-DAC2C2185672}"/>
              </a:ext>
            </a:extLst>
          </p:cNvPr>
          <p:cNvSpPr txBox="1"/>
          <p:nvPr/>
        </p:nvSpPr>
        <p:spPr>
          <a:xfrm>
            <a:off x="162735" y="671151"/>
            <a:ext cx="7346358" cy="29343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1500" dirty="0">
                <a:gradFill flip="none" rotWithShape="1">
                  <a:gsLst>
                    <a:gs pos="0">
                      <a:srgbClr val="AE845E">
                        <a:alpha val="59000"/>
                      </a:srgbClr>
                    </a:gs>
                    <a:gs pos="0">
                      <a:schemeClr val="bg1">
                        <a:lumMod val="95000"/>
                      </a:schemeClr>
                    </a:gs>
                    <a:gs pos="69000">
                      <a:srgbClr val="276B73"/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atin typeface="Montserrat ExtraBold" pitchFamily="2" charset="0"/>
              </a:rPr>
              <a:t>266.5g</a:t>
            </a:r>
          </a:p>
          <a:p>
            <a:pPr algn="ctr">
              <a:lnSpc>
                <a:spcPct val="80000"/>
              </a:lnSpc>
            </a:pPr>
            <a:r>
              <a:rPr lang="en-US" altLang="ko-KR" sz="11500" dirty="0">
                <a:gradFill flip="none" rotWithShape="1">
                  <a:gsLst>
                    <a:gs pos="0">
                      <a:srgbClr val="AE845E">
                        <a:alpha val="59000"/>
                      </a:srgbClr>
                    </a:gs>
                    <a:gs pos="0">
                      <a:schemeClr val="bg1">
                        <a:lumMod val="95000"/>
                      </a:schemeClr>
                    </a:gs>
                    <a:gs pos="69000">
                      <a:srgbClr val="276B73"/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atin typeface="Montserrat ExtraBold" pitchFamily="2" charset="0"/>
              </a:rPr>
              <a:t>16.45mm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67ACAE7A-E342-5F3D-10DF-D046E8C759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E6BED6-9F36-3205-47F3-4D04E5CA011D}"/>
              </a:ext>
            </a:extLst>
          </p:cNvPr>
          <p:cNvSpPr txBox="1"/>
          <p:nvPr/>
        </p:nvSpPr>
        <p:spPr>
          <a:xfrm>
            <a:off x="5462215" y="3535057"/>
            <a:ext cx="63948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가볍지만 강력한 성능</a:t>
            </a:r>
            <a:endParaRPr lang="en-US" altLang="en-US" sz="4400" b="1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393371-53FA-A9E0-713A-80ED967C0788}"/>
              </a:ext>
            </a:extLst>
          </p:cNvPr>
          <p:cNvSpPr txBox="1"/>
          <p:nvPr/>
        </p:nvSpPr>
        <p:spPr>
          <a:xfrm>
            <a:off x="5163515" y="4133874"/>
            <a:ext cx="5505450" cy="162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en-US" altLang="ko-KR" sz="1400" dirty="0">
              <a:solidFill>
                <a:schemeClr val="bg1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16.45mm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ko-KR" altLang="en-US" sz="1400" spc="-90" dirty="0" err="1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슬림한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두께와 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266.5g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가벼운 무게를 갖춘 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MF52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는 인체공학적 설계로 최상의 그립감을 제공합니다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 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장시간 업무에도 피로감이 적고 한 손 조작이 자유로워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작업의 시작부터 끝까지 한결같은 편안함을 유지합니다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 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세련된 디자인과 물류 현장에 적합한 내구성을 모두 갖춘 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MF52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는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spc="-90" dirty="0" err="1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슬림한</a:t>
            </a:r>
            <a:r>
              <a:rPr lang="ko-KR" alt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외형을 뛰어넘는 압도적인 성능으로 모든 작업 환경에서 최상의 퍼포먼스를 발휘합니다</a:t>
            </a:r>
            <a:r>
              <a:rPr lang="en-US" altLang="ko-KR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</a:p>
        </p:txBody>
      </p:sp>
      <p:pic>
        <p:nvPicPr>
          <p:cNvPr id="18" name="Picture 1">
            <a:extLst>
              <a:ext uri="{FF2B5EF4-FFF2-40B4-BE49-F238E27FC236}">
                <a16:creationId xmlns:a16="http://schemas.microsoft.com/office/drawing/2014/main" id="{4D5B0039-A9EF-54E8-4EFC-192D66EAF9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2733" y="276155"/>
            <a:ext cx="910591" cy="406632"/>
          </a:xfrm>
          <a:prstGeom prst="rect">
            <a:avLst/>
          </a:prstGeom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8F177A8C-721C-03EE-508F-60B19694A5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B78142D-17AF-F4C9-737A-5372E27172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2047984"/>
            <a:ext cx="5629275" cy="4810016"/>
          </a:xfrm>
          <a:prstGeom prst="rect">
            <a:avLst/>
          </a:prstGeom>
        </p:spPr>
      </p:pic>
      <p:sp>
        <p:nvSpPr>
          <p:cNvPr id="5" name="평행 사변형[P] 2">
            <a:extLst>
              <a:ext uri="{FF2B5EF4-FFF2-40B4-BE49-F238E27FC236}">
                <a16:creationId xmlns:a16="http://schemas.microsoft.com/office/drawing/2014/main" id="{8F6EDE14-67FA-56D9-CC67-5E14BD349533}"/>
              </a:ext>
            </a:extLst>
          </p:cNvPr>
          <p:cNvSpPr/>
          <p:nvPr/>
        </p:nvSpPr>
        <p:spPr>
          <a:xfrm>
            <a:off x="4850255" y="3635123"/>
            <a:ext cx="355433" cy="730315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468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6A8E6-6FBC-5932-ED0D-3B28D99F7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육각형 11">
            <a:extLst>
              <a:ext uri="{FF2B5EF4-FFF2-40B4-BE49-F238E27FC236}">
                <a16:creationId xmlns:a16="http://schemas.microsoft.com/office/drawing/2014/main" id="{60AA4F5A-A789-EC75-7948-F1554DCEA564}"/>
              </a:ext>
            </a:extLst>
          </p:cNvPr>
          <p:cNvSpPr/>
          <p:nvPr/>
        </p:nvSpPr>
        <p:spPr>
          <a:xfrm>
            <a:off x="5331353" y="1167018"/>
            <a:ext cx="7730836" cy="6858000"/>
          </a:xfrm>
          <a:prstGeom prst="hexagon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Picture 1">
            <a:extLst>
              <a:ext uri="{FF2B5EF4-FFF2-40B4-BE49-F238E27FC236}">
                <a16:creationId xmlns:a16="http://schemas.microsoft.com/office/drawing/2014/main" id="{BF920C54-5C60-E4E1-3BEC-864E736FE8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2733" y="276155"/>
            <a:ext cx="910591" cy="4066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8E2E4C-143B-E9E5-62B6-1C0C08DA1FCE}"/>
              </a:ext>
            </a:extLst>
          </p:cNvPr>
          <p:cNvSpPr txBox="1"/>
          <p:nvPr/>
        </p:nvSpPr>
        <p:spPr>
          <a:xfrm>
            <a:off x="705593" y="779683"/>
            <a:ext cx="5024777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ko-KR" altLang="en-US" sz="4400" b="1" spc="-300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어떠한 순간에도</a:t>
            </a:r>
            <a:endParaRPr lang="en-US" altLang="ko-KR" sz="4400" b="1" spc="-300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>
              <a:lnSpc>
                <a:spcPct val="80000"/>
              </a:lnSpc>
            </a:pPr>
            <a:r>
              <a:rPr lang="ko-KR" altLang="en-US" sz="4400" b="1" spc="-300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끊기지 않도록</a:t>
            </a:r>
            <a:endParaRPr lang="en-US" altLang="en-US" sz="4400" b="1" spc="-300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D4DFB9D-CDDC-CF3D-437E-9594537A1FD1}"/>
              </a:ext>
            </a:extLst>
          </p:cNvPr>
          <p:cNvGrpSpPr/>
          <p:nvPr/>
        </p:nvGrpSpPr>
        <p:grpSpPr>
          <a:xfrm>
            <a:off x="975806" y="3041135"/>
            <a:ext cx="7422299" cy="2346436"/>
            <a:chOff x="2180888" y="2923620"/>
            <a:chExt cx="7422299" cy="234643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E2F0600-864D-D5DC-4695-C40C9D6ED064}"/>
                </a:ext>
              </a:extLst>
            </p:cNvPr>
            <p:cNvSpPr txBox="1"/>
            <p:nvPr/>
          </p:nvSpPr>
          <p:spPr>
            <a:xfrm>
              <a:off x="2180889" y="3286219"/>
              <a:ext cx="5856099" cy="3136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endParaRPr 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D1DDDC-0ABE-C537-FA3C-540F3C602F99}"/>
                </a:ext>
              </a:extLst>
            </p:cNvPr>
            <p:cNvSpPr txBox="1"/>
            <p:nvPr/>
          </p:nvSpPr>
          <p:spPr>
            <a:xfrm>
              <a:off x="2180888" y="4956444"/>
              <a:ext cx="5856100" cy="3136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endParaRPr lang="en-US" sz="1400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412C29-6BB0-2167-4250-66AC60796E1C}"/>
                </a:ext>
              </a:extLst>
            </p:cNvPr>
            <p:cNvSpPr txBox="1"/>
            <p:nvPr/>
          </p:nvSpPr>
          <p:spPr>
            <a:xfrm>
              <a:off x="2180889" y="2923620"/>
              <a:ext cx="74222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000" b="1" spc="-90" dirty="0">
                <a:solidFill>
                  <a:schemeClr val="bg1">
                    <a:lumMod val="95000"/>
                  </a:schemeClr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D172B81-8C86-60D1-B586-16AFCE51BB06}"/>
              </a:ext>
            </a:extLst>
          </p:cNvPr>
          <p:cNvGrpSpPr/>
          <p:nvPr/>
        </p:nvGrpSpPr>
        <p:grpSpPr>
          <a:xfrm>
            <a:off x="601674" y="2450638"/>
            <a:ext cx="7573405" cy="2757146"/>
            <a:chOff x="2029782" y="3258675"/>
            <a:chExt cx="7573405" cy="2757146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CCCD4C8-A7EF-6408-7CD9-5080CAC5D677}"/>
                </a:ext>
              </a:extLst>
            </p:cNvPr>
            <p:cNvGrpSpPr/>
            <p:nvPr/>
          </p:nvGrpSpPr>
          <p:grpSpPr>
            <a:xfrm>
              <a:off x="2063762" y="3314707"/>
              <a:ext cx="5973226" cy="890572"/>
              <a:chOff x="2336627" y="5173385"/>
              <a:chExt cx="6950141" cy="89057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2D87F0-05FA-4288-AA3C-6A8C35B4DD4C}"/>
                  </a:ext>
                </a:extLst>
              </p:cNvPr>
              <p:cNvSpPr txBox="1"/>
              <p:nvPr/>
            </p:nvSpPr>
            <p:spPr>
              <a:xfrm>
                <a:off x="2472911" y="5513357"/>
                <a:ext cx="6813857" cy="55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MF52</a:t>
                </a:r>
                <a:r>
                  <a:rPr lang="ko-KR" altLang="en-US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는 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4,670 (STD) / 7,000 (EXT) </a:t>
                </a:r>
                <a:r>
                  <a:rPr lang="en-US" altLang="ko-KR" sz="1400" spc="-90" dirty="0" err="1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mAh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</a:t>
                </a:r>
                <a:r>
                  <a:rPr lang="ko-KR" altLang="en-US" sz="1400" spc="-90" dirty="0" err="1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핫스왑</a:t>
                </a:r>
                <a:r>
                  <a:rPr lang="ko-KR" altLang="en-US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배터리를 장착하였으며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, </a:t>
                </a:r>
              </a:p>
              <a:p>
                <a:pPr>
                  <a:lnSpc>
                    <a:spcPct val="110000"/>
                  </a:lnSpc>
                </a:pPr>
                <a:r>
                  <a:rPr lang="ko-KR" altLang="en-US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배터리를 제거한 상태에서도 최대 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30</a:t>
                </a:r>
                <a:r>
                  <a:rPr lang="ko-KR" altLang="en-US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초 동안 전원이 유지되어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</a:t>
                </a:r>
                <a:r>
                  <a:rPr lang="ko-KR" altLang="en-US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다운타임을 최소화 합니다</a:t>
                </a:r>
                <a:r>
                  <a:rPr lang="en-US" altLang="ko-KR" sz="1400" spc="-90" dirty="0">
                    <a:solidFill>
                      <a:schemeClr val="bg1">
                        <a:lumMod val="95000"/>
                      </a:scheme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. </a:t>
                </a:r>
              </a:p>
            </p:txBody>
          </p:sp>
          <p:sp>
            <p:nvSpPr>
              <p:cNvPr id="21" name="평행 사변형[P] 2">
                <a:extLst>
                  <a:ext uri="{FF2B5EF4-FFF2-40B4-BE49-F238E27FC236}">
                    <a16:creationId xmlns:a16="http://schemas.microsoft.com/office/drawing/2014/main" id="{0DC114E5-4A4A-1CE1-52A1-D1FBB1DA03A1}"/>
                  </a:ext>
                </a:extLst>
              </p:cNvPr>
              <p:cNvSpPr/>
              <p:nvPr/>
            </p:nvSpPr>
            <p:spPr>
              <a:xfrm>
                <a:off x="2336627" y="5173385"/>
                <a:ext cx="175819" cy="239708"/>
              </a:xfrm>
              <a:prstGeom prst="parallelogram">
                <a:avLst/>
              </a:prstGeom>
              <a:solidFill>
                <a:srgbClr val="B1292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636C68-5D1E-B110-8E74-31ED9591E4CA}"/>
                </a:ext>
              </a:extLst>
            </p:cNvPr>
            <p:cNvSpPr txBox="1"/>
            <p:nvPr/>
          </p:nvSpPr>
          <p:spPr>
            <a:xfrm>
              <a:off x="2130132" y="4991245"/>
              <a:ext cx="5856100" cy="10245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PD 3.0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고속 충전 기술을 지원하는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MF52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는 단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90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분 만에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90%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까지 충전되어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긴박한 업무 상황에서도 즉각적인 기기 투입이 가능합니다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이는 업무 밀도가 높은 교대 근무 환경에서 기기 가동 중지 시간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(Downtime)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을 혁신적으로 단축하며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어떠한 순간에도 끊기지 않는 비즈니스 연속성을 보장합니다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53CF83-A41F-A991-701A-2FE6C6B0D68B}"/>
                </a:ext>
              </a:extLst>
            </p:cNvPr>
            <p:cNvSpPr txBox="1"/>
            <p:nvPr/>
          </p:nvSpPr>
          <p:spPr>
            <a:xfrm>
              <a:off x="2180889" y="3258675"/>
              <a:ext cx="74222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90" dirty="0" err="1">
                  <a:solidFill>
                    <a:schemeClr val="bg1">
                      <a:lumMod val="95000"/>
                    </a:schemeClr>
                  </a:solidFill>
                  <a:latin typeface="Pretendard SemiBold" panose="02000703000000020004" pitchFamily="50" charset="-127"/>
                  <a:ea typeface="Pretendard SemiBold" panose="02000703000000020004" pitchFamily="50" charset="-127"/>
                  <a:cs typeface="Pretendard SemiBold" panose="02000703000000020004" pitchFamily="50" charset="-127"/>
                </a:rPr>
                <a:t>핫스왑</a:t>
              </a:r>
              <a:r>
                <a:rPr lang="en-US" altLang="ko-KR" sz="2000" b="1" spc="-90" dirty="0">
                  <a:solidFill>
                    <a:schemeClr val="bg1">
                      <a:lumMod val="95000"/>
                    </a:schemeClr>
                  </a:solidFill>
                  <a:latin typeface="Pretendard SemiBold" panose="02000703000000020004" pitchFamily="50" charset="-127"/>
                  <a:ea typeface="Pretendard SemiBold" panose="02000703000000020004" pitchFamily="50" charset="-127"/>
                  <a:cs typeface="Pretendard SemiBold" panose="02000703000000020004" pitchFamily="50" charset="-127"/>
                </a:rPr>
                <a:t> </a:t>
              </a:r>
              <a:r>
                <a:rPr lang="ko-KR" altLang="en-US" sz="2000" b="1" spc="-90" dirty="0">
                  <a:solidFill>
                    <a:schemeClr val="bg1">
                      <a:lumMod val="95000"/>
                    </a:schemeClr>
                  </a:solidFill>
                  <a:latin typeface="Pretendard SemiBold" panose="02000703000000020004" pitchFamily="50" charset="-127"/>
                  <a:ea typeface="Pretendard SemiBold" panose="02000703000000020004" pitchFamily="50" charset="-127"/>
                  <a:cs typeface="Pretendard SemiBold" panose="02000703000000020004" pitchFamily="50" charset="-127"/>
                </a:rPr>
                <a:t>배터리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FB0219F-B8F3-7EDF-1F31-A9037FD607A3}"/>
                </a:ext>
              </a:extLst>
            </p:cNvPr>
            <p:cNvSpPr txBox="1"/>
            <p:nvPr/>
          </p:nvSpPr>
          <p:spPr>
            <a:xfrm>
              <a:off x="2180889" y="4582746"/>
              <a:ext cx="39874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bg1"/>
                  </a:solidFill>
                  <a:latin typeface="Montserrat SemiBold" pitchFamily="2" charset="0"/>
                  <a:ea typeface="Roboto" panose="02000000000000000000" pitchFamily="2" charset="0"/>
                </a:rPr>
                <a:t>PD 3.0 Fast Charging</a:t>
              </a:r>
              <a:endParaRPr lang="ko-KR" altLang="en-US" sz="2000" dirty="0">
                <a:solidFill>
                  <a:schemeClr val="bg1"/>
                </a:solidFill>
                <a:latin typeface="Montserrat SemiBold" pitchFamily="2" charset="0"/>
              </a:endParaRPr>
            </a:p>
          </p:txBody>
        </p:sp>
        <p:sp>
          <p:nvSpPr>
            <p:cNvPr id="19" name="평행 사변형[P] 2">
              <a:extLst>
                <a:ext uri="{FF2B5EF4-FFF2-40B4-BE49-F238E27FC236}">
                  <a16:creationId xmlns:a16="http://schemas.microsoft.com/office/drawing/2014/main" id="{8A9A07BE-A8B1-1CDF-4F62-9CB31A743419}"/>
                </a:ext>
              </a:extLst>
            </p:cNvPr>
            <p:cNvSpPr/>
            <p:nvPr/>
          </p:nvSpPr>
          <p:spPr>
            <a:xfrm>
              <a:off x="2029782" y="4663857"/>
              <a:ext cx="151106" cy="239708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23" name="Picture 18">
            <a:extLst>
              <a:ext uri="{FF2B5EF4-FFF2-40B4-BE49-F238E27FC236}">
                <a16:creationId xmlns:a16="http://schemas.microsoft.com/office/drawing/2014/main" id="{9534C5CD-3679-E40D-E89E-0EEE86370E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9" name="평행 사변형[P] 2">
            <a:extLst>
              <a:ext uri="{FF2B5EF4-FFF2-40B4-BE49-F238E27FC236}">
                <a16:creationId xmlns:a16="http://schemas.microsoft.com/office/drawing/2014/main" id="{20ECB444-51ED-1B9E-99CA-070ADEC2A432}"/>
              </a:ext>
            </a:extLst>
          </p:cNvPr>
          <p:cNvSpPr/>
          <p:nvPr/>
        </p:nvSpPr>
        <p:spPr>
          <a:xfrm>
            <a:off x="393182" y="737143"/>
            <a:ext cx="265794" cy="546132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C7BCBC12-3A51-66C6-E5B2-8FF029972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584" y="416858"/>
            <a:ext cx="12882284" cy="64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21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4A8D3-B367-5243-0647-40C79EAF1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28871146-ACFF-FCCB-2460-42719FB9E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6551" cy="6858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F8912F6-0340-D2DA-DA91-1D86567CAD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773" t="3521" r="32231" b="2237"/>
          <a:stretch>
            <a:fillRect/>
          </a:stretch>
        </p:blipFill>
        <p:spPr>
          <a:xfrm>
            <a:off x="6090834" y="0"/>
            <a:ext cx="6101166" cy="6858000"/>
          </a:xfrm>
          <a:prstGeom prst="rect">
            <a:avLst/>
          </a:prstGeom>
        </p:spPr>
      </p:pic>
      <p:sp>
        <p:nvSpPr>
          <p:cNvPr id="6" name="Freeform 38">
            <a:extLst>
              <a:ext uri="{FF2B5EF4-FFF2-40B4-BE49-F238E27FC236}">
                <a16:creationId xmlns:a16="http://schemas.microsoft.com/office/drawing/2014/main" id="{2A37F9EF-14CD-8608-1BDA-8DCF8C427140}"/>
              </a:ext>
            </a:extLst>
          </p:cNvPr>
          <p:cNvSpPr/>
          <p:nvPr/>
        </p:nvSpPr>
        <p:spPr>
          <a:xfrm>
            <a:off x="789314" y="414730"/>
            <a:ext cx="781760" cy="164100"/>
          </a:xfrm>
          <a:custGeom>
            <a:avLst/>
            <a:gdLst>
              <a:gd name="connsiteX0" fmla="*/ 693119 w 781760"/>
              <a:gd name="connsiteY0" fmla="*/ 2 h 164100"/>
              <a:gd name="connsiteX1" fmla="*/ 781760 w 781760"/>
              <a:gd name="connsiteY1" fmla="*/ 164099 h 164100"/>
              <a:gd name="connsiteX2" fmla="*/ 693119 w 781760"/>
              <a:gd name="connsiteY2" fmla="*/ 164099 h 164100"/>
              <a:gd name="connsiteX3" fmla="*/ 693119 w 781760"/>
              <a:gd name="connsiteY3" fmla="*/ 1 h 164100"/>
              <a:gd name="connsiteX4" fmla="*/ 693119 w 781760"/>
              <a:gd name="connsiteY4" fmla="*/ 1 h 164100"/>
              <a:gd name="connsiteX5" fmla="*/ 693119 w 781760"/>
              <a:gd name="connsiteY5" fmla="*/ 2 h 164100"/>
              <a:gd name="connsiteX6" fmla="*/ 0 w 781760"/>
              <a:gd name="connsiteY6" fmla="*/ 1 h 164100"/>
              <a:gd name="connsiteX7" fmla="*/ 693118 w 781760"/>
              <a:gd name="connsiteY7" fmla="*/ 1 h 164100"/>
              <a:gd name="connsiteX8" fmla="*/ 693118 w 781760"/>
              <a:gd name="connsiteY8" fmla="*/ 164099 h 164100"/>
              <a:gd name="connsiteX9" fmla="*/ 693119 w 781760"/>
              <a:gd name="connsiteY9" fmla="*/ 164099 h 164100"/>
              <a:gd name="connsiteX10" fmla="*/ 693119 w 781760"/>
              <a:gd name="connsiteY10" fmla="*/ 164100 h 164100"/>
              <a:gd name="connsiteX11" fmla="*/ 0 w 781760"/>
              <a:gd name="connsiteY11" fmla="*/ 164100 h 164100"/>
              <a:gd name="connsiteX12" fmla="*/ 693118 w 781760"/>
              <a:gd name="connsiteY12" fmla="*/ 0 h 164100"/>
              <a:gd name="connsiteX13" fmla="*/ 693119 w 781760"/>
              <a:gd name="connsiteY13" fmla="*/ 1 h 164100"/>
              <a:gd name="connsiteX14" fmla="*/ 693118 w 781760"/>
              <a:gd name="connsiteY14" fmla="*/ 1 h 1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760" h="164100">
                <a:moveTo>
                  <a:pt x="693119" y="2"/>
                </a:moveTo>
                <a:lnTo>
                  <a:pt x="781760" y="164099"/>
                </a:lnTo>
                <a:lnTo>
                  <a:pt x="693119" y="164099"/>
                </a:lnTo>
                <a:close/>
                <a:moveTo>
                  <a:pt x="693119" y="1"/>
                </a:moveTo>
                <a:lnTo>
                  <a:pt x="693119" y="1"/>
                </a:lnTo>
                <a:lnTo>
                  <a:pt x="693119" y="2"/>
                </a:lnTo>
                <a:close/>
                <a:moveTo>
                  <a:pt x="0" y="1"/>
                </a:moveTo>
                <a:lnTo>
                  <a:pt x="693118" y="1"/>
                </a:lnTo>
                <a:lnTo>
                  <a:pt x="693118" y="164099"/>
                </a:lnTo>
                <a:lnTo>
                  <a:pt x="693119" y="164099"/>
                </a:lnTo>
                <a:lnTo>
                  <a:pt x="693119" y="164100"/>
                </a:lnTo>
                <a:lnTo>
                  <a:pt x="0" y="164100"/>
                </a:lnTo>
                <a:close/>
                <a:moveTo>
                  <a:pt x="693118" y="0"/>
                </a:moveTo>
                <a:lnTo>
                  <a:pt x="693119" y="1"/>
                </a:lnTo>
                <a:lnTo>
                  <a:pt x="693118" y="1"/>
                </a:lnTo>
                <a:close/>
              </a:path>
            </a:pathLst>
          </a:cu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ore-KR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89941-8423-662E-DD87-2ACA62CA59DC}"/>
              </a:ext>
            </a:extLst>
          </p:cNvPr>
          <p:cNvSpPr txBox="1"/>
          <p:nvPr/>
        </p:nvSpPr>
        <p:spPr>
          <a:xfrm>
            <a:off x="692727" y="585701"/>
            <a:ext cx="5919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주요 적용 분야 </a:t>
            </a:r>
            <a:endParaRPr kumimoji="1" lang="en-US" altLang="ko-KR" sz="2400" b="1" dirty="0">
              <a:solidFill>
                <a:schemeClr val="bg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5BE51959-0114-1DCE-063F-6A745E033E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20A2CCC-F52C-45A8-1344-BBCC1922ABE7}"/>
              </a:ext>
            </a:extLst>
          </p:cNvPr>
          <p:cNvSpPr txBox="1">
            <a:spLocks/>
          </p:cNvSpPr>
          <p:nvPr/>
        </p:nvSpPr>
        <p:spPr>
          <a:xfrm>
            <a:off x="6521379" y="2783584"/>
            <a:ext cx="5335659" cy="1290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r>
              <a:rPr lang="ko-KR" altLang="en-US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창고관리 </a:t>
            </a:r>
            <a:endParaRPr lang="en-US" altLang="ko-KR" sz="4800" b="1" spc="-28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algn="ctr" defTabSz="637205">
              <a:defRPr/>
            </a:pPr>
            <a:r>
              <a:rPr lang="en-US" altLang="ko-KR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&amp; </a:t>
            </a:r>
            <a:r>
              <a:rPr lang="ko-KR" altLang="en-US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물류 및 유통</a:t>
            </a:r>
            <a:r>
              <a:rPr lang="en-US" altLang="ko-KR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7C33DC0-DD94-30E5-BC47-F8A446DA2E13}"/>
              </a:ext>
            </a:extLst>
          </p:cNvPr>
          <p:cNvSpPr txBox="1">
            <a:spLocks/>
          </p:cNvSpPr>
          <p:nvPr/>
        </p:nvSpPr>
        <p:spPr>
          <a:xfrm>
            <a:off x="628187" y="2964908"/>
            <a:ext cx="4524611" cy="6926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r>
              <a:rPr lang="ko-KR" altLang="en-US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리테일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A48EC212-C3E3-D4CA-5925-EA77C74EA0E4}"/>
              </a:ext>
            </a:extLst>
          </p:cNvPr>
          <p:cNvSpPr txBox="1">
            <a:spLocks/>
          </p:cNvSpPr>
          <p:nvPr/>
        </p:nvSpPr>
        <p:spPr>
          <a:xfrm>
            <a:off x="6521379" y="2063893"/>
            <a:ext cx="5335659" cy="8648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endParaRPr lang="ko-KR" altLang="en-US" sz="4800" b="1" spc="-28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" pitchFamily="2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73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02D75-339E-50C3-6B49-C4026E07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DE4C4F78-D3DD-23D8-80D3-B54FA26A6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94512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AAA97EE-1446-B868-CC99-AAE6367E8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488" y="0"/>
            <a:ext cx="6094512" cy="6858000"/>
          </a:xfrm>
          <a:prstGeom prst="rect">
            <a:avLst/>
          </a:prstGeom>
        </p:spPr>
      </p:pic>
      <p:sp>
        <p:nvSpPr>
          <p:cNvPr id="6" name="Freeform 38">
            <a:extLst>
              <a:ext uri="{FF2B5EF4-FFF2-40B4-BE49-F238E27FC236}">
                <a16:creationId xmlns:a16="http://schemas.microsoft.com/office/drawing/2014/main" id="{1C7614FC-6F0A-CF1C-268C-25D074553291}"/>
              </a:ext>
            </a:extLst>
          </p:cNvPr>
          <p:cNvSpPr/>
          <p:nvPr/>
        </p:nvSpPr>
        <p:spPr>
          <a:xfrm>
            <a:off x="789314" y="414730"/>
            <a:ext cx="781760" cy="164100"/>
          </a:xfrm>
          <a:custGeom>
            <a:avLst/>
            <a:gdLst>
              <a:gd name="connsiteX0" fmla="*/ 693119 w 781760"/>
              <a:gd name="connsiteY0" fmla="*/ 2 h 164100"/>
              <a:gd name="connsiteX1" fmla="*/ 781760 w 781760"/>
              <a:gd name="connsiteY1" fmla="*/ 164099 h 164100"/>
              <a:gd name="connsiteX2" fmla="*/ 693119 w 781760"/>
              <a:gd name="connsiteY2" fmla="*/ 164099 h 164100"/>
              <a:gd name="connsiteX3" fmla="*/ 693119 w 781760"/>
              <a:gd name="connsiteY3" fmla="*/ 1 h 164100"/>
              <a:gd name="connsiteX4" fmla="*/ 693119 w 781760"/>
              <a:gd name="connsiteY4" fmla="*/ 1 h 164100"/>
              <a:gd name="connsiteX5" fmla="*/ 693119 w 781760"/>
              <a:gd name="connsiteY5" fmla="*/ 2 h 164100"/>
              <a:gd name="connsiteX6" fmla="*/ 0 w 781760"/>
              <a:gd name="connsiteY6" fmla="*/ 1 h 164100"/>
              <a:gd name="connsiteX7" fmla="*/ 693118 w 781760"/>
              <a:gd name="connsiteY7" fmla="*/ 1 h 164100"/>
              <a:gd name="connsiteX8" fmla="*/ 693118 w 781760"/>
              <a:gd name="connsiteY8" fmla="*/ 164099 h 164100"/>
              <a:gd name="connsiteX9" fmla="*/ 693119 w 781760"/>
              <a:gd name="connsiteY9" fmla="*/ 164099 h 164100"/>
              <a:gd name="connsiteX10" fmla="*/ 693119 w 781760"/>
              <a:gd name="connsiteY10" fmla="*/ 164100 h 164100"/>
              <a:gd name="connsiteX11" fmla="*/ 0 w 781760"/>
              <a:gd name="connsiteY11" fmla="*/ 164100 h 164100"/>
              <a:gd name="connsiteX12" fmla="*/ 693118 w 781760"/>
              <a:gd name="connsiteY12" fmla="*/ 0 h 164100"/>
              <a:gd name="connsiteX13" fmla="*/ 693119 w 781760"/>
              <a:gd name="connsiteY13" fmla="*/ 1 h 164100"/>
              <a:gd name="connsiteX14" fmla="*/ 693118 w 781760"/>
              <a:gd name="connsiteY14" fmla="*/ 1 h 1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1760" h="164100">
                <a:moveTo>
                  <a:pt x="693119" y="2"/>
                </a:moveTo>
                <a:lnTo>
                  <a:pt x="781760" y="164099"/>
                </a:lnTo>
                <a:lnTo>
                  <a:pt x="693119" y="164099"/>
                </a:lnTo>
                <a:close/>
                <a:moveTo>
                  <a:pt x="693119" y="1"/>
                </a:moveTo>
                <a:lnTo>
                  <a:pt x="693119" y="1"/>
                </a:lnTo>
                <a:lnTo>
                  <a:pt x="693119" y="2"/>
                </a:lnTo>
                <a:close/>
                <a:moveTo>
                  <a:pt x="0" y="1"/>
                </a:moveTo>
                <a:lnTo>
                  <a:pt x="693118" y="1"/>
                </a:lnTo>
                <a:lnTo>
                  <a:pt x="693118" y="164099"/>
                </a:lnTo>
                <a:lnTo>
                  <a:pt x="693119" y="164099"/>
                </a:lnTo>
                <a:lnTo>
                  <a:pt x="693119" y="164100"/>
                </a:lnTo>
                <a:lnTo>
                  <a:pt x="0" y="164100"/>
                </a:lnTo>
                <a:close/>
                <a:moveTo>
                  <a:pt x="693118" y="0"/>
                </a:moveTo>
                <a:lnTo>
                  <a:pt x="693119" y="1"/>
                </a:lnTo>
                <a:lnTo>
                  <a:pt x="693118" y="1"/>
                </a:lnTo>
                <a:close/>
              </a:path>
            </a:pathLst>
          </a:cu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ore-KR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69DC40-7E5A-BA71-7063-A3C3CD368945}"/>
              </a:ext>
            </a:extLst>
          </p:cNvPr>
          <p:cNvSpPr txBox="1"/>
          <p:nvPr/>
        </p:nvSpPr>
        <p:spPr>
          <a:xfrm>
            <a:off x="692727" y="585701"/>
            <a:ext cx="5919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  <a:latin typeface="Montserrat SemiBold" pitchFamily="2" charset="0"/>
              </a:rPr>
              <a:t>주요 적용 분야 </a:t>
            </a:r>
            <a:endParaRPr kumimoji="1" lang="en-US" altLang="ko-KR" sz="2400" b="1" dirty="0">
              <a:solidFill>
                <a:schemeClr val="bg1"/>
              </a:solidFill>
              <a:latin typeface="Montserrat SemiBold" pitchFamily="2" charset="0"/>
              <a:ea typeface="MS UI Gothic" panose="020B0600070205080204" pitchFamily="34" charset="-128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F4AF84BD-C3BA-DA69-7E8D-5787FE3052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AA6496E-F556-8C66-402C-5BFBF904DB0F}"/>
              </a:ext>
            </a:extLst>
          </p:cNvPr>
          <p:cNvSpPr txBox="1">
            <a:spLocks/>
          </p:cNvSpPr>
          <p:nvPr/>
        </p:nvSpPr>
        <p:spPr>
          <a:xfrm>
            <a:off x="6521379" y="2970196"/>
            <a:ext cx="5335659" cy="1290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r>
              <a:rPr lang="ko-KR" altLang="en-US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공공 부문 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630C256-AB21-EFD8-C22A-6DA6507095DF}"/>
              </a:ext>
            </a:extLst>
          </p:cNvPr>
          <p:cNvSpPr txBox="1">
            <a:spLocks/>
          </p:cNvSpPr>
          <p:nvPr/>
        </p:nvSpPr>
        <p:spPr>
          <a:xfrm>
            <a:off x="628187" y="2964908"/>
            <a:ext cx="4524611" cy="6926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r>
              <a:rPr lang="ko-KR" altLang="en-US" sz="4800" b="1" spc="-28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필드 서비스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8AE9C22A-1861-12E7-EE78-7B90F13A1525}"/>
              </a:ext>
            </a:extLst>
          </p:cNvPr>
          <p:cNvSpPr txBox="1">
            <a:spLocks/>
          </p:cNvSpPr>
          <p:nvPr/>
        </p:nvSpPr>
        <p:spPr>
          <a:xfrm>
            <a:off x="6521379" y="2063893"/>
            <a:ext cx="5335659" cy="8648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637205">
              <a:defRPr/>
            </a:pPr>
            <a:endParaRPr lang="ko-KR" altLang="en-US" sz="4800" b="1" spc="-28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" pitchFamily="2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09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B1F989F-22D3-4B9A-B90E-B8E2E95A9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B9D2720A-A5CB-8E17-8379-011E703A7A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80" y="460206"/>
            <a:ext cx="1426655" cy="63708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18B742B7-C70F-D9E1-4490-12C7BADD8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1941" y="3973304"/>
            <a:ext cx="30332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sz="2000" b="1" dirty="0">
                <a:solidFill>
                  <a:srgbClr val="262626"/>
                </a:solidFill>
                <a:latin typeface="Montserrat" pitchFamily="2" charset="77"/>
                <a:ea typeface="Roboto" panose="02000000000000000000" pitchFamily="2" charset="0"/>
                <a:cs typeface="Nirmala UI" panose="020B0502040204020203" pitchFamily="34" charset="0"/>
              </a:rPr>
              <a:t>Point Mobile Co., Ltd.</a:t>
            </a:r>
            <a:endParaRPr lang="ko-KR" altLang="en-US" sz="2000" b="1" dirty="0">
              <a:solidFill>
                <a:srgbClr val="262626"/>
              </a:solidFill>
              <a:latin typeface="Montserrat" pitchFamily="2" charset="77"/>
              <a:ea typeface="맑은 고딕" panose="020B0503020000020004" pitchFamily="50" charset="-127"/>
              <a:cs typeface="Nirmala UI" panose="020B0502040204020203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F1AE84E4-D607-E50E-CEAE-091A4C726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156" y="5197465"/>
            <a:ext cx="23070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Tel: +82-2-3397-7870~1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ARS: 1800-3010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Fax: +82-2-3397-7872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Address: 26F, Gasan Publik,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178, Digital-</a:t>
            </a:r>
            <a:r>
              <a:rPr lang="en-US" altLang="ko-KR" sz="1200" dirty="0" err="1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ro</a:t>
            </a: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, </a:t>
            </a:r>
            <a:r>
              <a:rPr lang="en-US" altLang="ko-KR" sz="1200" dirty="0" err="1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Geumcheon-gu</a:t>
            </a: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,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ko-KR" sz="1200" dirty="0">
                <a:solidFill>
                  <a:srgbClr val="262626"/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</a:rPr>
              <a:t>Seoul, Korea 08513</a:t>
            </a:r>
            <a:endParaRPr lang="ko-KR" altLang="en-US" sz="1200" dirty="0">
              <a:solidFill>
                <a:srgbClr val="262626"/>
              </a:solidFill>
              <a:latin typeface="Roboto" panose="02000000000000000000" pitchFamily="2" charset="0"/>
              <a:ea typeface="맑은 고딕" panose="020B0503020000020004" pitchFamily="50" charset="-127"/>
              <a:cs typeface="Nirmala UI" panose="020B0502040204020203" pitchFamily="34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7B02E4F0-6FEF-081D-776B-7B4FC9F00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651" y="4554607"/>
            <a:ext cx="32175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de-DE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Nirmala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https://www.pointmobile.com/en/contactus</a:t>
            </a:r>
            <a:endParaRPr lang="de-DE" altLang="ko-KR" sz="12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87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7D90F3-8EA9-162E-89AB-59D6F2CF5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>
            <a:extLst>
              <a:ext uri="{FF2B5EF4-FFF2-40B4-BE49-F238E27FC236}">
                <a16:creationId xmlns:a16="http://schemas.microsoft.com/office/drawing/2014/main" id="{F953F460-7710-0C6F-2229-311E61A544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sp>
        <p:nvSpPr>
          <p:cNvPr id="4" name="직사각형 2">
            <a:extLst>
              <a:ext uri="{FF2B5EF4-FFF2-40B4-BE49-F238E27FC236}">
                <a16:creationId xmlns:a16="http://schemas.microsoft.com/office/drawing/2014/main" id="{DC6FFB14-5B19-C9ED-9E85-74776A34A02B}"/>
              </a:ext>
            </a:extLst>
          </p:cNvPr>
          <p:cNvSpPr/>
          <p:nvPr/>
        </p:nvSpPr>
        <p:spPr>
          <a:xfrm>
            <a:off x="0" y="363338"/>
            <a:ext cx="286603" cy="611326"/>
          </a:xfrm>
          <a:prstGeom prst="rect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1A9AA7-6B8D-FAF3-4B8E-DF0823BE1350}"/>
              </a:ext>
            </a:extLst>
          </p:cNvPr>
          <p:cNvSpPr txBox="1"/>
          <p:nvPr/>
        </p:nvSpPr>
        <p:spPr>
          <a:xfrm>
            <a:off x="406937" y="420105"/>
            <a:ext cx="4422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한눈에 </a:t>
            </a:r>
            <a:r>
              <a:rPr lang="en-US" altLang="en-US" sz="2800" b="1" spc="-150" dirty="0" err="1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보는</a:t>
            </a:r>
            <a:r>
              <a:rPr lang="en-US" altLang="en-US" sz="2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MF52e</a:t>
            </a:r>
            <a:endParaRPr lang="ko-Kore-KR" altLang="en-US" sz="2800" b="1" spc="-1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25" name="Picture 18">
            <a:extLst>
              <a:ext uri="{FF2B5EF4-FFF2-40B4-BE49-F238E27FC236}">
                <a16:creationId xmlns:a16="http://schemas.microsoft.com/office/drawing/2014/main" id="{935977EA-8589-7803-D364-95FA1BB197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grpSp>
        <p:nvGrpSpPr>
          <p:cNvPr id="59" name="그룹 58">
            <a:extLst>
              <a:ext uri="{FF2B5EF4-FFF2-40B4-BE49-F238E27FC236}">
                <a16:creationId xmlns:a16="http://schemas.microsoft.com/office/drawing/2014/main" id="{8D1D2930-7749-72FC-1FEA-8BD1CE523066}"/>
              </a:ext>
            </a:extLst>
          </p:cNvPr>
          <p:cNvGrpSpPr/>
          <p:nvPr/>
        </p:nvGrpSpPr>
        <p:grpSpPr>
          <a:xfrm>
            <a:off x="3417053" y="974664"/>
            <a:ext cx="5357894" cy="5384472"/>
            <a:chOff x="3121125" y="974664"/>
            <a:chExt cx="5357894" cy="5384472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066B8B0-C15E-FEB8-93B5-FD98CFB9DBA8}"/>
                </a:ext>
              </a:extLst>
            </p:cNvPr>
            <p:cNvSpPr/>
            <p:nvPr/>
          </p:nvSpPr>
          <p:spPr>
            <a:xfrm>
              <a:off x="4949647" y="2816374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6153ABD3-C4F7-C3D5-241B-771BC489E3A1}"/>
                </a:ext>
              </a:extLst>
            </p:cNvPr>
            <p:cNvSpPr/>
            <p:nvPr/>
          </p:nvSpPr>
          <p:spPr>
            <a:xfrm>
              <a:off x="6751019" y="4622060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502F8475-9175-3734-43B1-99301456BFAD}"/>
                </a:ext>
              </a:extLst>
            </p:cNvPr>
            <p:cNvSpPr/>
            <p:nvPr/>
          </p:nvSpPr>
          <p:spPr>
            <a:xfrm>
              <a:off x="3121125" y="2813447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87EBA85B-5B44-B8AB-6084-0DB1CBC3AB59}"/>
                </a:ext>
              </a:extLst>
            </p:cNvPr>
            <p:cNvSpPr/>
            <p:nvPr/>
          </p:nvSpPr>
          <p:spPr>
            <a:xfrm>
              <a:off x="3121125" y="990699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30" name="TextBox 9">
              <a:extLst>
                <a:ext uri="{FF2B5EF4-FFF2-40B4-BE49-F238E27FC236}">
                  <a16:creationId xmlns:a16="http://schemas.microsoft.com/office/drawing/2014/main" id="{EB4F328E-4D99-E8CF-4434-375BA0CE32FC}"/>
                </a:ext>
              </a:extLst>
            </p:cNvPr>
            <p:cNvSpPr txBox="1"/>
            <p:nvPr/>
          </p:nvSpPr>
          <p:spPr>
            <a:xfrm>
              <a:off x="3262181" y="2061986"/>
              <a:ext cx="14458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Qualcomm</a:t>
              </a:r>
            </a:p>
            <a:p>
              <a:pPr algn="ctr"/>
              <a:r>
                <a:rPr lang="ko-KR" altLang="en-US" sz="1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옥타코어</a:t>
              </a:r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2.4 GHz</a:t>
              </a:r>
              <a:endParaRPr lang="de-DE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B6313C1E-3401-BEF8-A100-70EFE6706023}"/>
                </a:ext>
              </a:extLst>
            </p:cNvPr>
            <p:cNvSpPr txBox="1"/>
            <p:nvPr/>
          </p:nvSpPr>
          <p:spPr>
            <a:xfrm>
              <a:off x="5266757" y="2115055"/>
              <a:ext cx="1258140" cy="508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  <a:t>Android</a:t>
              </a:r>
              <a:r>
                <a:rPr lang="ko-KR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  <a:t> </a:t>
              </a:r>
              <a:r>
                <a:rPr lang="de-DE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  <a:t>15</a:t>
              </a:r>
            </a:p>
            <a:p>
              <a:pPr algn="ctr"/>
              <a:r>
                <a:rPr lang="en-US" altLang="ko-KR" sz="9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  <a:t>(Android 18까지 업그레이드 가능)</a:t>
              </a:r>
              <a:endParaRPr lang="de-DE" altLang="ko-KR" sz="9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SemiBold" pitchFamily="2" charset="0"/>
                <a:ea typeface="Meiryo" panose="020B0604030504040204" pitchFamily="34" charset="-128"/>
              </a:endParaRPr>
            </a:p>
          </p:txBody>
        </p:sp>
        <p:pic>
          <p:nvPicPr>
            <p:cNvPr id="52" name="Picture 5">
              <a:extLst>
                <a:ext uri="{FF2B5EF4-FFF2-40B4-BE49-F238E27FC236}">
                  <a16:creationId xmlns:a16="http://schemas.microsoft.com/office/drawing/2014/main" id="{074C3875-EC29-D75C-7686-FDED01784B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27283" y="1227825"/>
              <a:ext cx="923390" cy="853356"/>
            </a:xfrm>
            <a:prstGeom prst="rect">
              <a:avLst/>
            </a:prstGeom>
          </p:spPr>
        </p:pic>
        <p:pic>
          <p:nvPicPr>
            <p:cNvPr id="61" name="Picture 3">
              <a:extLst>
                <a:ext uri="{FF2B5EF4-FFF2-40B4-BE49-F238E27FC236}">
                  <a16:creationId xmlns:a16="http://schemas.microsoft.com/office/drawing/2014/main" id="{358BC52A-63D5-4CE4-9995-335550D74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5478" y="1526954"/>
              <a:ext cx="584562" cy="340836"/>
            </a:xfrm>
            <a:prstGeom prst="rect">
              <a:avLst/>
            </a:prstGeom>
          </p:spPr>
        </p:pic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52C7EDB3-ED6D-E262-E693-F0B980C0EED0}"/>
                </a:ext>
              </a:extLst>
            </p:cNvPr>
            <p:cNvSpPr/>
            <p:nvPr/>
          </p:nvSpPr>
          <p:spPr>
            <a:xfrm>
              <a:off x="4936072" y="990699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pic>
          <p:nvPicPr>
            <p:cNvPr id="2" name="Picture 3">
              <a:extLst>
                <a:ext uri="{FF2B5EF4-FFF2-40B4-BE49-F238E27FC236}">
                  <a16:creationId xmlns:a16="http://schemas.microsoft.com/office/drawing/2014/main" id="{F8530DF6-9EE7-9F2E-EBFA-003DB9887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3560" y="1426911"/>
              <a:ext cx="725113" cy="422786"/>
            </a:xfrm>
            <a:prstGeom prst="rect">
              <a:avLst/>
            </a:prstGeom>
          </p:spPr>
        </p:pic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49AAC3D-4BF0-02FA-090D-586AAEF18378}"/>
                </a:ext>
              </a:extLst>
            </p:cNvPr>
            <p:cNvSpPr txBox="1"/>
            <p:nvPr/>
          </p:nvSpPr>
          <p:spPr>
            <a:xfrm>
              <a:off x="5089089" y="2061986"/>
              <a:ext cx="1392972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Android</a:t>
              </a:r>
              <a:r>
                <a:rPr lang="ko-KR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</a:t>
              </a:r>
              <a:r>
                <a:rPr lang="de-DE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15</a:t>
              </a:r>
            </a:p>
            <a:p>
              <a:pPr algn="ctr"/>
              <a:r>
                <a:rPr lang="en-US" altLang="ko-KR" sz="95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(Android 19까지 업그레이드 가능)</a:t>
              </a:r>
              <a:endParaRPr lang="de-DE" altLang="ko-KR" sz="9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76D96956-4C93-CD36-0CF3-BAB66F5856EB}"/>
                </a:ext>
              </a:extLst>
            </p:cNvPr>
            <p:cNvSpPr/>
            <p:nvPr/>
          </p:nvSpPr>
          <p:spPr>
            <a:xfrm>
              <a:off x="6751019" y="974664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B62C4C83-A809-2295-12AC-35EF4A07EE82}"/>
                </a:ext>
              </a:extLst>
            </p:cNvPr>
            <p:cNvSpPr/>
            <p:nvPr/>
          </p:nvSpPr>
          <p:spPr>
            <a:xfrm>
              <a:off x="3121125" y="4631136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32" name="TextBox 9">
              <a:extLst>
                <a:ext uri="{FF2B5EF4-FFF2-40B4-BE49-F238E27FC236}">
                  <a16:creationId xmlns:a16="http://schemas.microsoft.com/office/drawing/2014/main" id="{D8D50EB4-5AC6-0C9C-FEFE-48B6EFEDBCD8}"/>
                </a:ext>
              </a:extLst>
            </p:cNvPr>
            <p:cNvSpPr txBox="1"/>
            <p:nvPr/>
          </p:nvSpPr>
          <p:spPr>
            <a:xfrm>
              <a:off x="3258604" y="5698232"/>
              <a:ext cx="14387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4,670 / 7,000 mAh </a:t>
              </a:r>
              <a:r>
                <a:rPr lang="ko-KR" altLang="en-US" sz="1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핫스왑</a:t>
              </a:r>
              <a:r>
                <a:rPr lang="ko-KR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배터리</a:t>
              </a:r>
              <a:endParaRPr lang="de-DE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15" name="TextBox 9">
              <a:extLst>
                <a:ext uri="{FF2B5EF4-FFF2-40B4-BE49-F238E27FC236}">
                  <a16:creationId xmlns:a16="http://schemas.microsoft.com/office/drawing/2014/main" id="{8A8E490B-B638-BABB-BF97-77D8C0B15D89}"/>
                </a:ext>
              </a:extLst>
            </p:cNvPr>
            <p:cNvSpPr txBox="1"/>
            <p:nvPr/>
          </p:nvSpPr>
          <p:spPr>
            <a:xfrm>
              <a:off x="6881694" y="2061986"/>
              <a:ext cx="1540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1080 X 2160 FHD+</a:t>
              </a:r>
              <a:b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</a:br>
              <a:r>
                <a:rPr lang="ko-KR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두께 </a:t>
              </a:r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16.45mm, 266.5g</a:t>
              </a:r>
            </a:p>
          </p:txBody>
        </p:sp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86F47D33-57A8-AA1A-B1C1-708F3D518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7742" y="1370168"/>
              <a:ext cx="769676" cy="59484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91269DA5-B47A-43ED-8CAB-942EA4A8D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3802" y="4747602"/>
              <a:ext cx="607943" cy="699001"/>
            </a:xfrm>
            <a:prstGeom prst="rect">
              <a:avLst/>
            </a:prstGeom>
          </p:spPr>
        </p:pic>
        <p:sp>
          <p:nvSpPr>
            <p:cNvPr id="33" name="TextBox 9">
              <a:extLst>
                <a:ext uri="{FF2B5EF4-FFF2-40B4-BE49-F238E27FC236}">
                  <a16:creationId xmlns:a16="http://schemas.microsoft.com/office/drawing/2014/main" id="{6984F904-F55A-2D5D-EC8B-E514D5690724}"/>
                </a:ext>
              </a:extLst>
            </p:cNvPr>
            <p:cNvSpPr txBox="1"/>
            <p:nvPr/>
          </p:nvSpPr>
          <p:spPr>
            <a:xfrm>
              <a:off x="3356055" y="3961757"/>
              <a:ext cx="12581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Wi-Fi 6E · 5G · Bluetooth 5.2 </a:t>
              </a:r>
            </a:p>
          </p:txBody>
        </p:sp>
        <p:sp>
          <p:nvSpPr>
            <p:cNvPr id="36" name="TextBox 9">
              <a:extLst>
                <a:ext uri="{FF2B5EF4-FFF2-40B4-BE49-F238E27FC236}">
                  <a16:creationId xmlns:a16="http://schemas.microsoft.com/office/drawing/2014/main" id="{8ADE047B-0F19-FE9F-5AEC-4505FA2F3DAC}"/>
                </a:ext>
              </a:extLst>
            </p:cNvPr>
            <p:cNvSpPr txBox="1"/>
            <p:nvPr/>
          </p:nvSpPr>
          <p:spPr>
            <a:xfrm>
              <a:off x="7142137" y="3759525"/>
              <a:ext cx="1217361" cy="377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  <a:t>IP68</a:t>
              </a:r>
              <a:b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rPr>
              </a:br>
              <a:r>
                <a:rPr lang="ko-KR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Pretendard" panose="02000503000000020004" pitchFamily="2" charset="-127"/>
                  <a:cs typeface="Pretendard" panose="02000503000000020004" pitchFamily="2" charset="-127"/>
                </a:rPr>
                <a:t>MIL-STD-810H</a:t>
              </a:r>
            </a:p>
          </p:txBody>
        </p: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BB312E7B-68E8-A6F9-D709-A5083123AAF2}"/>
                </a:ext>
              </a:extLst>
            </p:cNvPr>
            <p:cNvGrpSpPr/>
            <p:nvPr/>
          </p:nvGrpSpPr>
          <p:grpSpPr>
            <a:xfrm>
              <a:off x="7274053" y="2963326"/>
              <a:ext cx="998444" cy="768065"/>
              <a:chOff x="6972950" y="3873062"/>
              <a:chExt cx="1028670" cy="791316"/>
            </a:xfrm>
          </p:grpSpPr>
          <p:pic>
            <p:nvPicPr>
              <p:cNvPr id="63" name="Picture 17">
                <a:extLst>
                  <a:ext uri="{FF2B5EF4-FFF2-40B4-BE49-F238E27FC236}">
                    <a16:creationId xmlns:a16="http://schemas.microsoft.com/office/drawing/2014/main" id="{F8774641-BC5C-DE60-DC4E-08A3F3C247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972950" y="3873062"/>
                <a:ext cx="620661" cy="791316"/>
              </a:xfrm>
              <a:prstGeom prst="rect">
                <a:avLst/>
              </a:prstGeom>
            </p:spPr>
          </p:pic>
          <p:pic>
            <p:nvPicPr>
              <p:cNvPr id="64" name="그림 63">
                <a:extLst>
                  <a:ext uri="{FF2B5EF4-FFF2-40B4-BE49-F238E27FC236}">
                    <a16:creationId xmlns:a16="http://schemas.microsoft.com/office/drawing/2014/main" id="{200D179F-997A-A4CB-499D-6007EDE08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5714" y="4075386"/>
                <a:ext cx="395906" cy="395906"/>
              </a:xfrm>
              <a:prstGeom prst="rect">
                <a:avLst/>
              </a:prstGeom>
            </p:spPr>
          </p:pic>
          <p:cxnSp>
            <p:nvCxnSpPr>
              <p:cNvPr id="65" name="직선 연결선[R] 8">
                <a:extLst>
                  <a:ext uri="{FF2B5EF4-FFF2-40B4-BE49-F238E27FC236}">
                    <a16:creationId xmlns:a16="http://schemas.microsoft.com/office/drawing/2014/main" id="{E8983032-8FB2-7998-4C79-43819FBBDD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8458" y="4050926"/>
                <a:ext cx="130949" cy="507409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그림 7" descr="블랙, 어둠이(가) 표시된 사진  AI 생성 콘텐츠는 정확하지 않을 수 있습니다.">
              <a:extLst>
                <a:ext uri="{FF2B5EF4-FFF2-40B4-BE49-F238E27FC236}">
                  <a16:creationId xmlns:a16="http://schemas.microsoft.com/office/drawing/2014/main" id="{1C4EEA3F-0149-C504-5BBF-E92ADC247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0782" y="3112951"/>
              <a:ext cx="713231" cy="713231"/>
            </a:xfrm>
            <a:prstGeom prst="rect">
              <a:avLst/>
            </a:prstGeom>
          </p:spPr>
        </p:pic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ECAECD0F-812B-3B29-57D0-0A5F544A28AF}"/>
                </a:ext>
              </a:extLst>
            </p:cNvPr>
            <p:cNvSpPr txBox="1"/>
            <p:nvPr/>
          </p:nvSpPr>
          <p:spPr>
            <a:xfrm>
              <a:off x="5115978" y="5509489"/>
              <a:ext cx="1438789" cy="377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altLang="ko-KR" sz="1000" b="1" dirty="0">
                  <a:latin typeface="Montserrat SemiBold" pitchFamily="2" charset="0"/>
                  <a:ea typeface="Meiryo" panose="020B0604030504040204" pitchFamily="34" charset="-128"/>
                </a:rPr>
                <a:t>1.8 m (6 ft.)</a:t>
              </a:r>
              <a:br>
                <a:rPr lang="de-DE" altLang="ko-KR" sz="1000" b="1" dirty="0">
                  <a:latin typeface="Montserrat SemiBold" pitchFamily="2" charset="0"/>
                  <a:ea typeface="Meiryo" panose="020B0604030504040204" pitchFamily="34" charset="-128"/>
                </a:rPr>
              </a:br>
              <a:r>
                <a:rPr lang="de-DE" altLang="ko-KR" sz="1000" b="1" dirty="0">
                  <a:latin typeface="Montserrat SemiBold" pitchFamily="2" charset="0"/>
                  <a:ea typeface="Meiryo" panose="020B0604030504040204" pitchFamily="34" charset="-128"/>
                </a:rPr>
                <a:t>Drop Resistant</a:t>
              </a:r>
            </a:p>
          </p:txBody>
        </p:sp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62A529EA-5620-9414-065F-D2C9DFA9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6309" y="4727750"/>
              <a:ext cx="545351" cy="654385"/>
            </a:xfrm>
            <a:prstGeom prst="rect">
              <a:avLst/>
            </a:prstGeom>
          </p:spPr>
        </p:pic>
        <p:pic>
          <p:nvPicPr>
            <p:cNvPr id="12" name="그림 11" descr="블랙, 어둠이(가) 표시된 사진  AI 생성 콘텐츠는 정확하지 않을 수 있습니다.">
              <a:extLst>
                <a:ext uri="{FF2B5EF4-FFF2-40B4-BE49-F238E27FC236}">
                  <a16:creationId xmlns:a16="http://schemas.microsoft.com/office/drawing/2014/main" id="{C2EDDC06-2667-A67A-DDFE-E0A3B0ABD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7742" y="4902302"/>
              <a:ext cx="643883" cy="643883"/>
            </a:xfrm>
            <a:prstGeom prst="rect">
              <a:avLst/>
            </a:prstGeom>
          </p:spPr>
        </p:pic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F9286711-0CE0-2C17-E98F-D5C9184ABFCF}"/>
                </a:ext>
              </a:extLst>
            </p:cNvPr>
            <p:cNvSpPr/>
            <p:nvPr/>
          </p:nvSpPr>
          <p:spPr>
            <a:xfrm>
              <a:off x="4936072" y="4627660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EA8C74A4-C6A4-BDAF-11BD-402431CB1DD7}"/>
                </a:ext>
              </a:extLst>
            </p:cNvPr>
            <p:cNvSpPr txBox="1"/>
            <p:nvPr/>
          </p:nvSpPr>
          <p:spPr>
            <a:xfrm>
              <a:off x="4861119" y="3948268"/>
              <a:ext cx="1909994" cy="427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ko-KR" sz="1000" b="1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Camera | </a:t>
              </a:r>
              <a:r>
                <a:rPr lang="en-US" altLang="ko-KR" sz="1000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13 MP (R), 8 MP (F)</a:t>
              </a:r>
            </a:p>
            <a:p>
              <a:pPr algn="ctr">
                <a:lnSpc>
                  <a:spcPct val="110000"/>
                </a:lnSpc>
              </a:pPr>
              <a:r>
                <a:rPr lang="en-US" altLang="ko-KR" sz="1000" b="1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2D Scan | </a:t>
              </a:r>
              <a:r>
                <a:rPr lang="ko-KR" altLang="en-US" sz="1000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스트레이트</a:t>
              </a:r>
              <a:r>
                <a:rPr lang="en-US" altLang="ko-KR" sz="1000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20 ° 60 °</a:t>
              </a:r>
              <a:endParaRPr lang="de-DE" altLang="ko-KR" sz="8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24" name="TextBox 9">
              <a:extLst>
                <a:ext uri="{FF2B5EF4-FFF2-40B4-BE49-F238E27FC236}">
                  <a16:creationId xmlns:a16="http://schemas.microsoft.com/office/drawing/2014/main" id="{38952400-87ED-B976-EBE0-9AE5B3654996}"/>
                </a:ext>
              </a:extLst>
            </p:cNvPr>
            <p:cNvSpPr txBox="1"/>
            <p:nvPr/>
          </p:nvSpPr>
          <p:spPr>
            <a:xfrm>
              <a:off x="4889896" y="5710509"/>
              <a:ext cx="1837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KR"/>
              </a:defPPr>
              <a:lvl1pPr algn="ctr">
                <a:defRPr sz="1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 SemiBold" pitchFamily="2" charset="0"/>
                  <a:ea typeface="Meiryo" panose="020B0604030504040204" pitchFamily="34" charset="-128"/>
                </a:defRPr>
              </a:lvl1pPr>
            </a:lstStyle>
            <a:p>
              <a:r>
                <a:rPr lang="de-DE" altLang="ko-KR" dirty="0"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1.5 m (4.9 ft.) </a:t>
              </a:r>
              <a:r>
                <a:rPr lang="ko-KR" altLang="en-US" dirty="0"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낙하 테스트</a:t>
              </a:r>
              <a:endPara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r>
                <a:rPr lang="en-US" altLang="ko-KR" dirty="0"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IP65, IP68, </a:t>
              </a:r>
              <a:r>
                <a:rPr lang="ko-KR" altLang="ko-KR" dirty="0"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MIL-STD-810H</a:t>
              </a:r>
              <a:endParaRPr lang="de-DE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E1AF9488-B3FB-501E-1CAE-C2075BB5CD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47845" y="4829243"/>
              <a:ext cx="461566" cy="553849"/>
            </a:xfrm>
            <a:prstGeom prst="rect">
              <a:avLst/>
            </a:prstGeom>
          </p:spPr>
        </p:pic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1099DBD6-7647-6825-0AC4-47F6E1C2AC7E}"/>
                </a:ext>
              </a:extLst>
            </p:cNvPr>
            <p:cNvSpPr/>
            <p:nvPr/>
          </p:nvSpPr>
          <p:spPr>
            <a:xfrm>
              <a:off x="6751019" y="2809569"/>
              <a:ext cx="1728000" cy="1728000"/>
            </a:xfrm>
            <a:prstGeom prst="roundRect">
              <a:avLst/>
            </a:prstGeom>
            <a:solidFill>
              <a:srgbClr val="F7F7F7"/>
            </a:solidFill>
            <a:ln>
              <a:noFill/>
            </a:ln>
            <a:effectLst>
              <a:outerShdw blurRad="292100" dist="1524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28" name="TextBox 9">
              <a:extLst>
                <a:ext uri="{FF2B5EF4-FFF2-40B4-BE49-F238E27FC236}">
                  <a16:creationId xmlns:a16="http://schemas.microsoft.com/office/drawing/2014/main" id="{7CAFDADE-082E-43C0-48AB-1E77034D33A6}"/>
                </a:ext>
              </a:extLst>
            </p:cNvPr>
            <p:cNvSpPr txBox="1"/>
            <p:nvPr/>
          </p:nvSpPr>
          <p:spPr>
            <a:xfrm>
              <a:off x="6843825" y="3951471"/>
              <a:ext cx="1540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PD 3.0</a:t>
              </a:r>
            </a:p>
            <a:p>
              <a:pPr algn="ctr"/>
              <a:r>
                <a:rPr lang="ko-KR" altLang="en-US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고속 충전</a:t>
              </a:r>
              <a:endParaRPr lang="ko-KR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29243569-3485-E3CD-399D-529FBAA6F7D4}"/>
                </a:ext>
              </a:extLst>
            </p:cNvPr>
            <p:cNvGrpSpPr/>
            <p:nvPr/>
          </p:nvGrpSpPr>
          <p:grpSpPr>
            <a:xfrm>
              <a:off x="5785575" y="4694536"/>
              <a:ext cx="683590" cy="768065"/>
              <a:chOff x="6889327" y="3873062"/>
              <a:chExt cx="704284" cy="791316"/>
            </a:xfrm>
          </p:grpSpPr>
          <p:pic>
            <p:nvPicPr>
              <p:cNvPr id="31" name="Picture 17">
                <a:extLst>
                  <a:ext uri="{FF2B5EF4-FFF2-40B4-BE49-F238E27FC236}">
                    <a16:creationId xmlns:a16="http://schemas.microsoft.com/office/drawing/2014/main" id="{2411B59A-6B0B-B1AE-5EC2-C66888B7FB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972950" y="3873062"/>
                <a:ext cx="620661" cy="791316"/>
              </a:xfrm>
              <a:prstGeom prst="rect">
                <a:avLst/>
              </a:prstGeom>
            </p:spPr>
          </p:pic>
          <p:cxnSp>
            <p:nvCxnSpPr>
              <p:cNvPr id="37" name="직선 연결선[R] 8">
                <a:extLst>
                  <a:ext uri="{FF2B5EF4-FFF2-40B4-BE49-F238E27FC236}">
                    <a16:creationId xmlns:a16="http://schemas.microsoft.com/office/drawing/2014/main" id="{683036EC-4ED1-B991-49A8-780A6C9F0B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89327" y="4034023"/>
                <a:ext cx="130949" cy="507409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9">
              <a:extLst>
                <a:ext uri="{FF2B5EF4-FFF2-40B4-BE49-F238E27FC236}">
                  <a16:creationId xmlns:a16="http://schemas.microsoft.com/office/drawing/2014/main" id="{37BB6670-E22A-8760-F041-0BC3F6003F55}"/>
                </a:ext>
              </a:extLst>
            </p:cNvPr>
            <p:cNvSpPr txBox="1"/>
            <p:nvPr/>
          </p:nvSpPr>
          <p:spPr>
            <a:xfrm>
              <a:off x="6797521" y="5710509"/>
              <a:ext cx="16243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디스플레이 내장 NFC</a:t>
              </a:r>
            </a:p>
            <a:p>
              <a:pPr algn="ctr"/>
              <a:r>
                <a:rPr lang="en-US" altLang="ko-KR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Tag Type 1-5</a:t>
              </a:r>
            </a:p>
          </p:txBody>
        </p:sp>
        <p:pic>
          <p:nvPicPr>
            <p:cNvPr id="39" name="그림 38" descr="블랙, 어둠이(가) 표시된 사진  AI 생성 콘텐츠는 정확하지 않을 수 있습니다.">
              <a:extLst>
                <a:ext uri="{FF2B5EF4-FFF2-40B4-BE49-F238E27FC236}">
                  <a16:creationId xmlns:a16="http://schemas.microsoft.com/office/drawing/2014/main" id="{575A9A81-99DD-B5DC-B706-2E667CE6D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8975" y="3131595"/>
              <a:ext cx="781416" cy="728598"/>
            </a:xfrm>
            <a:prstGeom prst="rect">
              <a:avLst/>
            </a:prstGeom>
          </p:spPr>
        </p:pic>
        <p:pic>
          <p:nvPicPr>
            <p:cNvPr id="44" name="그래픽 43">
              <a:extLst>
                <a:ext uri="{FF2B5EF4-FFF2-40B4-BE49-F238E27FC236}">
                  <a16:creationId xmlns:a16="http://schemas.microsoft.com/office/drawing/2014/main" id="{6FED4776-722A-858B-5B77-C3D670F052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436247" y="3107008"/>
              <a:ext cx="712230" cy="7191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1738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A79250-31BC-EF44-4023-877F60FC6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그림 45">
            <a:extLst>
              <a:ext uri="{FF2B5EF4-FFF2-40B4-BE49-F238E27FC236}">
                <a16:creationId xmlns:a16="http://schemas.microsoft.com/office/drawing/2014/main" id="{244ED9A1-1B90-D2C6-736E-3FEA905AB5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30" t="62794" r="8554" b="9078"/>
          <a:stretch>
            <a:fillRect/>
          </a:stretch>
        </p:blipFill>
        <p:spPr>
          <a:xfrm rot="10800000">
            <a:off x="2813826" y="1604592"/>
            <a:ext cx="2226899" cy="441644"/>
          </a:xfrm>
          <a:prstGeom prst="rect">
            <a:avLst/>
          </a:prstGeom>
        </p:spPr>
      </p:pic>
      <p:sp>
        <p:nvSpPr>
          <p:cNvPr id="8" name="직사각형 2">
            <a:extLst>
              <a:ext uri="{FF2B5EF4-FFF2-40B4-BE49-F238E27FC236}">
                <a16:creationId xmlns:a16="http://schemas.microsoft.com/office/drawing/2014/main" id="{44D3B393-DBB2-2FB1-831A-7B155D6D5210}"/>
              </a:ext>
            </a:extLst>
          </p:cNvPr>
          <p:cNvSpPr/>
          <p:nvPr/>
        </p:nvSpPr>
        <p:spPr>
          <a:xfrm>
            <a:off x="0" y="363338"/>
            <a:ext cx="286603" cy="611326"/>
          </a:xfrm>
          <a:prstGeom prst="rect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2CC660EE-030E-6D6D-2883-EF7383EBC3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2AC2966B-7E6E-BD09-164A-6227078429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cxnSp>
        <p:nvCxnSpPr>
          <p:cNvPr id="84" name="Straight Connector 24">
            <a:extLst>
              <a:ext uri="{FF2B5EF4-FFF2-40B4-BE49-F238E27FC236}">
                <a16:creationId xmlns:a16="http://schemas.microsoft.com/office/drawing/2014/main" id="{E9FC6E9C-017D-C98C-FBB6-53E40C433EA6}"/>
              </a:ext>
            </a:extLst>
          </p:cNvPr>
          <p:cNvCxnSpPr>
            <a:cxnSpLocks/>
          </p:cNvCxnSpPr>
          <p:nvPr/>
        </p:nvCxnSpPr>
        <p:spPr bwMode="auto">
          <a:xfrm>
            <a:off x="3794731" y="2771027"/>
            <a:ext cx="401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A498F6-9FC6-86D6-9427-B94BA05E8383}"/>
              </a:ext>
            </a:extLst>
          </p:cNvPr>
          <p:cNvSpPr txBox="1"/>
          <p:nvPr/>
        </p:nvSpPr>
        <p:spPr>
          <a:xfrm>
            <a:off x="406937" y="420105"/>
            <a:ext cx="4422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세부 사양</a:t>
            </a:r>
            <a:endParaRPr lang="ko-Kore-KR" altLang="en-US" sz="2800" b="1" spc="-1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01670ED-5E04-715A-C957-EC14B466F0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5727" y="1706137"/>
            <a:ext cx="4226312" cy="422631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4738545-FD8E-98B5-85FE-2DBFC4753C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97838" y="361360"/>
            <a:ext cx="2787479" cy="274333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3BD03D8-7C86-5B04-776F-D2968A5316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15315" y="3808981"/>
            <a:ext cx="2557286" cy="2516786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FB071231-F458-1997-1936-8BCA9AE0A107}"/>
              </a:ext>
            </a:extLst>
          </p:cNvPr>
          <p:cNvGrpSpPr/>
          <p:nvPr/>
        </p:nvGrpSpPr>
        <p:grpSpPr>
          <a:xfrm>
            <a:off x="6410753" y="4868709"/>
            <a:ext cx="1864908" cy="846540"/>
            <a:chOff x="1058102" y="5272229"/>
            <a:chExt cx="2443476" cy="1109170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5A32DD3-FD4D-DE2F-D405-53B2DEF6310B}"/>
                </a:ext>
              </a:extLst>
            </p:cNvPr>
            <p:cNvGrpSpPr/>
            <p:nvPr/>
          </p:nvGrpSpPr>
          <p:grpSpPr>
            <a:xfrm>
              <a:off x="1058102" y="5272229"/>
              <a:ext cx="2443476" cy="670267"/>
              <a:chOff x="4014853" y="5080733"/>
              <a:chExt cx="2700117" cy="690251"/>
            </a:xfrm>
          </p:grpSpPr>
          <p:pic>
            <p:nvPicPr>
              <p:cNvPr id="37" name="그림 36">
                <a:extLst>
                  <a:ext uri="{FF2B5EF4-FFF2-40B4-BE49-F238E27FC236}">
                    <a16:creationId xmlns:a16="http://schemas.microsoft.com/office/drawing/2014/main" id="{DF4FC752-225C-D657-E482-80F91841DF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14853" y="5080733"/>
                <a:ext cx="2700117" cy="690251"/>
              </a:xfrm>
              <a:prstGeom prst="rect">
                <a:avLst/>
              </a:prstGeom>
            </p:spPr>
          </p:pic>
          <p:sp>
            <p:nvSpPr>
              <p:cNvPr id="44" name="사각형: 둥근 모서리 43">
                <a:extLst>
                  <a:ext uri="{FF2B5EF4-FFF2-40B4-BE49-F238E27FC236}">
                    <a16:creationId xmlns:a16="http://schemas.microsoft.com/office/drawing/2014/main" id="{5F9E5787-9C5B-FEBE-4697-7F86045404EE}"/>
                  </a:ext>
                </a:extLst>
              </p:cNvPr>
              <p:cNvSpPr/>
              <p:nvPr/>
            </p:nvSpPr>
            <p:spPr>
              <a:xfrm>
                <a:off x="4914212" y="5306359"/>
                <a:ext cx="780511" cy="290980"/>
              </a:xfrm>
              <a:prstGeom prst="roundRect">
                <a:avLst/>
              </a:prstGeom>
              <a:noFill/>
              <a:ln w="28575"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4" name="TextBox 9">
              <a:extLst>
                <a:ext uri="{FF2B5EF4-FFF2-40B4-BE49-F238E27FC236}">
                  <a16:creationId xmlns:a16="http://schemas.microsoft.com/office/drawing/2014/main" id="{01F321F6-D950-EE44-4036-6F59D0A06951}"/>
                </a:ext>
              </a:extLst>
            </p:cNvPr>
            <p:cNvSpPr txBox="1"/>
            <p:nvPr/>
          </p:nvSpPr>
          <p:spPr>
            <a:xfrm>
              <a:off x="1580374" y="6018464"/>
              <a:ext cx="1351028" cy="36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Type C </a:t>
              </a:r>
              <a:r>
                <a:rPr lang="ko-KR" altLang="en-US" sz="12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포트</a:t>
              </a:r>
              <a:endParaRPr lang="en-US" altLang="ko-KR" sz="12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cxnSp>
          <p:nvCxnSpPr>
            <p:cNvPr id="29" name="Google Shape;185;p3">
              <a:extLst>
                <a:ext uri="{FF2B5EF4-FFF2-40B4-BE49-F238E27FC236}">
                  <a16:creationId xmlns:a16="http://schemas.microsoft.com/office/drawing/2014/main" id="{04E22422-8B37-59A5-06D9-4203BF50406A}"/>
                </a:ext>
              </a:extLst>
            </p:cNvPr>
            <p:cNvCxnSpPr>
              <a:cxnSpLocks/>
            </p:cNvCxnSpPr>
            <p:nvPr/>
          </p:nvCxnSpPr>
          <p:spPr>
            <a:xfrm>
              <a:off x="2244390" y="5812991"/>
              <a:ext cx="0" cy="221153"/>
            </a:xfrm>
            <a:prstGeom prst="straightConnector1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8" name="TextBox 9">
            <a:extLst>
              <a:ext uri="{FF2B5EF4-FFF2-40B4-BE49-F238E27FC236}">
                <a16:creationId xmlns:a16="http://schemas.microsoft.com/office/drawing/2014/main" id="{9F7664B0-7E38-C1E3-9592-1A14EFCE9DD9}"/>
              </a:ext>
            </a:extLst>
          </p:cNvPr>
          <p:cNvSpPr txBox="1"/>
          <p:nvPr/>
        </p:nvSpPr>
        <p:spPr>
          <a:xfrm>
            <a:off x="3437514" y="1314625"/>
            <a:ext cx="1505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2D 스캐너 (90°)</a:t>
            </a:r>
          </a:p>
        </p:txBody>
      </p:sp>
      <p:cxnSp>
        <p:nvCxnSpPr>
          <p:cNvPr id="49" name="Google Shape;185;p3">
            <a:extLst>
              <a:ext uri="{FF2B5EF4-FFF2-40B4-BE49-F238E27FC236}">
                <a16:creationId xmlns:a16="http://schemas.microsoft.com/office/drawing/2014/main" id="{97D0C4C2-A80B-6773-6323-C48EE6793FE9}"/>
              </a:ext>
            </a:extLst>
          </p:cNvPr>
          <p:cNvCxnSpPr>
            <a:cxnSpLocks/>
          </p:cNvCxnSpPr>
          <p:nvPr/>
        </p:nvCxnSpPr>
        <p:spPr>
          <a:xfrm>
            <a:off x="4009273" y="1606022"/>
            <a:ext cx="0" cy="201061"/>
          </a:xfrm>
          <a:prstGeom prst="straightConnector1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A25FD84A-77D0-BE8C-F610-3691FA00AAF1}"/>
              </a:ext>
            </a:extLst>
          </p:cNvPr>
          <p:cNvSpPr/>
          <p:nvPr/>
        </p:nvSpPr>
        <p:spPr>
          <a:xfrm>
            <a:off x="3629387" y="1727502"/>
            <a:ext cx="683921" cy="235108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B0272A12-9A17-29A5-1E5B-F67550BE813B}"/>
              </a:ext>
            </a:extLst>
          </p:cNvPr>
          <p:cNvSpPr/>
          <p:nvPr/>
        </p:nvSpPr>
        <p:spPr>
          <a:xfrm>
            <a:off x="3256726" y="1695962"/>
            <a:ext cx="287998" cy="297417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58" name="Google Shape;185;p3">
            <a:extLst>
              <a:ext uri="{FF2B5EF4-FFF2-40B4-BE49-F238E27FC236}">
                <a16:creationId xmlns:a16="http://schemas.microsoft.com/office/drawing/2014/main" id="{AEB35368-4F7B-F399-1A30-0E69B02540A4}"/>
              </a:ext>
            </a:extLst>
          </p:cNvPr>
          <p:cNvCxnSpPr>
            <a:cxnSpLocks/>
          </p:cNvCxnSpPr>
          <p:nvPr/>
        </p:nvCxnSpPr>
        <p:spPr>
          <a:xfrm>
            <a:off x="3466532" y="2026689"/>
            <a:ext cx="0" cy="201061"/>
          </a:xfrm>
          <a:prstGeom prst="straightConnector1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TextBox 9">
            <a:extLst>
              <a:ext uri="{FF2B5EF4-FFF2-40B4-BE49-F238E27FC236}">
                <a16:creationId xmlns:a16="http://schemas.microsoft.com/office/drawing/2014/main" id="{EA5AC619-EA8E-AA7A-5763-03173FF16D9F}"/>
              </a:ext>
            </a:extLst>
          </p:cNvPr>
          <p:cNvSpPr txBox="1"/>
          <p:nvPr/>
        </p:nvSpPr>
        <p:spPr>
          <a:xfrm>
            <a:off x="2882945" y="2199990"/>
            <a:ext cx="1476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긴급 버튼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75AD932-3DE1-67D4-8543-26A1D9D8C6B1}"/>
              </a:ext>
            </a:extLst>
          </p:cNvPr>
          <p:cNvGrpSpPr/>
          <p:nvPr/>
        </p:nvGrpSpPr>
        <p:grpSpPr>
          <a:xfrm>
            <a:off x="3210965" y="2082614"/>
            <a:ext cx="4968939" cy="1448739"/>
            <a:chOff x="1932011" y="2790399"/>
            <a:chExt cx="5547296" cy="1617365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72237811-5C54-66C9-201E-915EDB604504}"/>
                </a:ext>
              </a:extLst>
            </p:cNvPr>
            <p:cNvGrpSpPr/>
            <p:nvPr/>
          </p:nvGrpSpPr>
          <p:grpSpPr>
            <a:xfrm>
              <a:off x="1932011" y="2790399"/>
              <a:ext cx="5547296" cy="1617365"/>
              <a:chOff x="2052558" y="2123787"/>
              <a:chExt cx="5547296" cy="1617365"/>
            </a:xfrm>
          </p:grpSpPr>
          <p:grpSp>
            <p:nvGrpSpPr>
              <p:cNvPr id="65" name="그룹 64">
                <a:extLst>
                  <a:ext uri="{FF2B5EF4-FFF2-40B4-BE49-F238E27FC236}">
                    <a16:creationId xmlns:a16="http://schemas.microsoft.com/office/drawing/2014/main" id="{D35BF0D3-A263-4EA6-FE1B-C7FC4EB98EB6}"/>
                  </a:ext>
                </a:extLst>
              </p:cNvPr>
              <p:cNvGrpSpPr/>
              <p:nvPr/>
            </p:nvGrpSpPr>
            <p:grpSpPr>
              <a:xfrm>
                <a:off x="2052558" y="2181454"/>
                <a:ext cx="3321850" cy="1451309"/>
                <a:chOff x="2142878" y="2032305"/>
                <a:chExt cx="2852751" cy="1246362"/>
              </a:xfrm>
            </p:grpSpPr>
            <p:sp>
              <p:nvSpPr>
                <p:cNvPr id="70" name="TextBox 9">
                  <a:extLst>
                    <a:ext uri="{FF2B5EF4-FFF2-40B4-BE49-F238E27FC236}">
                      <a16:creationId xmlns:a16="http://schemas.microsoft.com/office/drawing/2014/main" id="{2329D615-5159-29D3-9C20-8DB4C060D127}"/>
                    </a:ext>
                  </a:extLst>
                </p:cNvPr>
                <p:cNvSpPr txBox="1"/>
                <p:nvPr/>
              </p:nvSpPr>
              <p:spPr>
                <a:xfrm>
                  <a:off x="2142878" y="3027850"/>
                  <a:ext cx="1165629" cy="250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ko-KR" sz="1100" dirty="0">
                      <a:solidFill>
                        <a:schemeClr val="bg1"/>
                      </a:solidFill>
                    </a:rPr>
                    <a:t>볼륨 버튼</a:t>
                  </a:r>
                  <a:endParaRPr lang="de-DE" altLang="ko-KR" sz="11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endParaRPr>
                </a:p>
              </p:txBody>
            </p:sp>
            <p:sp>
              <p:nvSpPr>
                <p:cNvPr id="71" name="타원 70">
                  <a:extLst>
                    <a:ext uri="{FF2B5EF4-FFF2-40B4-BE49-F238E27FC236}">
                      <a16:creationId xmlns:a16="http://schemas.microsoft.com/office/drawing/2014/main" id="{A95F6684-8C7A-2A22-65AC-04EE77A6583F}"/>
                    </a:ext>
                  </a:extLst>
                </p:cNvPr>
                <p:cNvSpPr/>
                <p:nvPr/>
              </p:nvSpPr>
              <p:spPr>
                <a:xfrm rot="6305235">
                  <a:off x="4860043" y="2032305"/>
                  <a:ext cx="135586" cy="135586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prstDash val="sysDot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66" name="Google Shape;183;p3">
                <a:extLst>
                  <a:ext uri="{FF2B5EF4-FFF2-40B4-BE49-F238E27FC236}">
                    <a16:creationId xmlns:a16="http://schemas.microsoft.com/office/drawing/2014/main" id="{68B5BA51-CE7C-710A-F830-2CF34AFC85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42701" y="3446140"/>
                <a:ext cx="452059" cy="0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67" name="TextBox 9">
                <a:extLst>
                  <a:ext uri="{FF2B5EF4-FFF2-40B4-BE49-F238E27FC236}">
                    <a16:creationId xmlns:a16="http://schemas.microsoft.com/office/drawing/2014/main" id="{97C63432-EA52-FB28-1154-53A9419C1A46}"/>
                  </a:ext>
                </a:extLst>
              </p:cNvPr>
              <p:cNvSpPr txBox="1"/>
              <p:nvPr/>
            </p:nvSpPr>
            <p:spPr>
              <a:xfrm>
                <a:off x="5624511" y="2123787"/>
                <a:ext cx="1975343" cy="48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altLang="ko-KR" sz="11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전면 8MP / 후면 13MP 카메라</a:t>
                </a:r>
              </a:p>
            </p:txBody>
          </p:sp>
          <p:sp>
            <p:nvSpPr>
              <p:cNvPr id="68" name="TextBox 9">
                <a:extLst>
                  <a:ext uri="{FF2B5EF4-FFF2-40B4-BE49-F238E27FC236}">
                    <a16:creationId xmlns:a16="http://schemas.microsoft.com/office/drawing/2014/main" id="{9F49F60C-5593-499B-1B07-D2972DEA7438}"/>
                  </a:ext>
                </a:extLst>
              </p:cNvPr>
              <p:cNvSpPr txBox="1"/>
              <p:nvPr/>
            </p:nvSpPr>
            <p:spPr>
              <a:xfrm flipH="1">
                <a:off x="6028577" y="3260112"/>
                <a:ext cx="1256625" cy="48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ko-KR" altLang="en-US" sz="11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프로그래머블</a:t>
                </a:r>
                <a:endParaRPr lang="en-US" altLang="ko-KR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  <a:p>
                <a:pPr algn="r"/>
                <a:r>
                  <a:rPr lang="ko-KR" altLang="en-US" sz="11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버튼</a:t>
                </a:r>
                <a:endParaRPr lang="de-DE" altLang="ko-KR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</p:txBody>
          </p:sp>
          <p:cxnSp>
            <p:nvCxnSpPr>
              <p:cNvPr id="69" name="Google Shape;183;p3">
                <a:extLst>
                  <a:ext uri="{FF2B5EF4-FFF2-40B4-BE49-F238E27FC236}">
                    <a16:creationId xmlns:a16="http://schemas.microsoft.com/office/drawing/2014/main" id="{AF275079-F368-8210-80C2-CF128429EE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24513" y="3465190"/>
                <a:ext cx="452059" cy="0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64" name="Google Shape;183;p3">
              <a:extLst>
                <a:ext uri="{FF2B5EF4-FFF2-40B4-BE49-F238E27FC236}">
                  <a16:creationId xmlns:a16="http://schemas.microsoft.com/office/drawing/2014/main" id="{7E000CC8-D2AF-A069-9FBF-07F2385546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68142" y="2928594"/>
              <a:ext cx="243895" cy="564"/>
            </a:xfrm>
            <a:prstGeom prst="straightConnector1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73" name="그림 72">
            <a:extLst>
              <a:ext uri="{FF2B5EF4-FFF2-40B4-BE49-F238E27FC236}">
                <a16:creationId xmlns:a16="http://schemas.microsoft.com/office/drawing/2014/main" id="{8FBD5485-B873-EC20-FC7B-9FD3F4DE7B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1858" y="3208029"/>
            <a:ext cx="3542176" cy="3542176"/>
          </a:xfrm>
          <a:prstGeom prst="rect">
            <a:avLst/>
          </a:prstGeom>
        </p:spPr>
      </p:pic>
      <p:grpSp>
        <p:nvGrpSpPr>
          <p:cNvPr id="74" name="그룹 73">
            <a:extLst>
              <a:ext uri="{FF2B5EF4-FFF2-40B4-BE49-F238E27FC236}">
                <a16:creationId xmlns:a16="http://schemas.microsoft.com/office/drawing/2014/main" id="{96D371B2-A79B-25F9-F914-BBCDCCBEF701}"/>
              </a:ext>
            </a:extLst>
          </p:cNvPr>
          <p:cNvGrpSpPr/>
          <p:nvPr/>
        </p:nvGrpSpPr>
        <p:grpSpPr>
          <a:xfrm>
            <a:off x="8570067" y="3247644"/>
            <a:ext cx="2945375" cy="3161249"/>
            <a:chOff x="8412267" y="2855065"/>
            <a:chExt cx="3153552" cy="3384682"/>
          </a:xfrm>
        </p:grpSpPr>
        <p:cxnSp>
          <p:nvCxnSpPr>
            <p:cNvPr id="75" name="Google Shape;183;p3">
              <a:extLst>
                <a:ext uri="{FF2B5EF4-FFF2-40B4-BE49-F238E27FC236}">
                  <a16:creationId xmlns:a16="http://schemas.microsoft.com/office/drawing/2014/main" id="{7B0E1CF0-12B0-A436-BD2D-D097DFC5D329}"/>
                </a:ext>
              </a:extLst>
            </p:cNvPr>
            <p:cNvCxnSpPr>
              <a:cxnSpLocks/>
            </p:cNvCxnSpPr>
            <p:nvPr/>
          </p:nvCxnSpPr>
          <p:spPr>
            <a:xfrm>
              <a:off x="9291638" y="4271229"/>
              <a:ext cx="150018" cy="32730"/>
            </a:xfrm>
            <a:prstGeom prst="straightConnector1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A90EB9B6-E1A4-C5E1-BD34-FDD2CC994E30}"/>
                </a:ext>
              </a:extLst>
            </p:cNvPr>
            <p:cNvGrpSpPr/>
            <p:nvPr/>
          </p:nvGrpSpPr>
          <p:grpSpPr>
            <a:xfrm>
              <a:off x="9670060" y="3252968"/>
              <a:ext cx="1174456" cy="263736"/>
              <a:chOff x="9320073" y="3159159"/>
              <a:chExt cx="1282423" cy="254552"/>
            </a:xfrm>
          </p:grpSpPr>
          <p:cxnSp>
            <p:nvCxnSpPr>
              <p:cNvPr id="86" name="Google Shape;183;p3">
                <a:extLst>
                  <a:ext uri="{FF2B5EF4-FFF2-40B4-BE49-F238E27FC236}">
                    <a16:creationId xmlns:a16="http://schemas.microsoft.com/office/drawing/2014/main" id="{60B194D5-BC61-67BF-581F-05A614F9DB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320074" y="3195976"/>
                <a:ext cx="1274789" cy="170058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" name="Google Shape;184;p3">
                <a:extLst>
                  <a:ext uri="{FF2B5EF4-FFF2-40B4-BE49-F238E27FC236}">
                    <a16:creationId xmlns:a16="http://schemas.microsoft.com/office/drawing/2014/main" id="{31624203-AA41-782B-D198-16F3A55011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0073" y="3159159"/>
                <a:ext cx="0" cy="87731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8" name="Google Shape;185;p3">
                <a:extLst>
                  <a:ext uri="{FF2B5EF4-FFF2-40B4-BE49-F238E27FC236}">
                    <a16:creationId xmlns:a16="http://schemas.microsoft.com/office/drawing/2014/main" id="{1FB90EEE-F62B-B95D-DD7A-A0D97C64A3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02496" y="3325980"/>
                <a:ext cx="0" cy="87731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77" name="Google Shape;182;p3">
              <a:extLst>
                <a:ext uri="{FF2B5EF4-FFF2-40B4-BE49-F238E27FC236}">
                  <a16:creationId xmlns:a16="http://schemas.microsoft.com/office/drawing/2014/main" id="{CBF60083-983C-9F49-7A2F-BBC7399B069A}"/>
                </a:ext>
              </a:extLst>
            </p:cNvPr>
            <p:cNvSpPr txBox="1"/>
            <p:nvPr/>
          </p:nvSpPr>
          <p:spPr>
            <a:xfrm>
              <a:off x="8412267" y="3866142"/>
              <a:ext cx="977471" cy="461299"/>
            </a:xfrm>
            <a:custGeom>
              <a:avLst/>
              <a:gdLst>
                <a:gd name="csX0" fmla="*/ 0 w 867917"/>
                <a:gd name="csY0" fmla="*/ 0 h 369291"/>
                <a:gd name="csX1" fmla="*/ 867917 w 867917"/>
                <a:gd name="csY1" fmla="*/ 0 h 369291"/>
                <a:gd name="csX2" fmla="*/ 867917 w 867917"/>
                <a:gd name="csY2" fmla="*/ 369291 h 369291"/>
                <a:gd name="csX3" fmla="*/ 0 w 867917"/>
                <a:gd name="csY3" fmla="*/ 369291 h 369291"/>
                <a:gd name="csX4" fmla="*/ 0 w 867917"/>
                <a:gd name="csY4" fmla="*/ 0 h 369291"/>
                <a:gd name="csX0" fmla="*/ 0 w 867917"/>
                <a:gd name="csY0" fmla="*/ 133350 h 502641"/>
                <a:gd name="csX1" fmla="*/ 815529 w 867917"/>
                <a:gd name="csY1" fmla="*/ 0 h 502641"/>
                <a:gd name="csX2" fmla="*/ 867917 w 867917"/>
                <a:gd name="csY2" fmla="*/ 502641 h 502641"/>
                <a:gd name="csX3" fmla="*/ 0 w 867917"/>
                <a:gd name="csY3" fmla="*/ 502641 h 502641"/>
                <a:gd name="csX4" fmla="*/ 0 w 867917"/>
                <a:gd name="csY4" fmla="*/ 133350 h 502641"/>
                <a:gd name="csX0" fmla="*/ 0 w 863155"/>
                <a:gd name="csY0" fmla="*/ 133350 h 502641"/>
                <a:gd name="csX1" fmla="*/ 815529 w 863155"/>
                <a:gd name="csY1" fmla="*/ 0 h 502641"/>
                <a:gd name="csX2" fmla="*/ 863155 w 863155"/>
                <a:gd name="csY2" fmla="*/ 364528 h 502641"/>
                <a:gd name="csX3" fmla="*/ 0 w 863155"/>
                <a:gd name="csY3" fmla="*/ 502641 h 502641"/>
                <a:gd name="csX4" fmla="*/ 0 w 863155"/>
                <a:gd name="csY4" fmla="*/ 133350 h 502641"/>
                <a:gd name="csX0" fmla="*/ 0 w 863155"/>
                <a:gd name="csY0" fmla="*/ 133350 h 493116"/>
                <a:gd name="csX1" fmla="*/ 815529 w 863155"/>
                <a:gd name="csY1" fmla="*/ 0 h 493116"/>
                <a:gd name="csX2" fmla="*/ 863155 w 863155"/>
                <a:gd name="csY2" fmla="*/ 364528 h 493116"/>
                <a:gd name="csX3" fmla="*/ 66675 w 863155"/>
                <a:gd name="csY3" fmla="*/ 493116 h 493116"/>
                <a:gd name="csX4" fmla="*/ 0 w 863155"/>
                <a:gd name="csY4" fmla="*/ 133350 h 493116"/>
                <a:gd name="csX0" fmla="*/ 0 w 844105"/>
                <a:gd name="csY0" fmla="*/ 114300 h 493116"/>
                <a:gd name="csX1" fmla="*/ 796479 w 844105"/>
                <a:gd name="csY1" fmla="*/ 0 h 493116"/>
                <a:gd name="csX2" fmla="*/ 844105 w 844105"/>
                <a:gd name="csY2" fmla="*/ 364528 h 493116"/>
                <a:gd name="csX3" fmla="*/ 47625 w 844105"/>
                <a:gd name="csY3" fmla="*/ 493116 h 493116"/>
                <a:gd name="csX4" fmla="*/ 0 w 844105"/>
                <a:gd name="csY4" fmla="*/ 114300 h 493116"/>
                <a:gd name="csX0" fmla="*/ 0 w 796479"/>
                <a:gd name="csY0" fmla="*/ 114300 h 493116"/>
                <a:gd name="csX1" fmla="*/ 796479 w 796479"/>
                <a:gd name="csY1" fmla="*/ 0 h 493116"/>
                <a:gd name="csX2" fmla="*/ 786955 w 796479"/>
                <a:gd name="csY2" fmla="*/ 288328 h 493116"/>
                <a:gd name="csX3" fmla="*/ 47625 w 796479"/>
                <a:gd name="csY3" fmla="*/ 493116 h 493116"/>
                <a:gd name="csX4" fmla="*/ 0 w 796479"/>
                <a:gd name="csY4" fmla="*/ 114300 h 493116"/>
                <a:gd name="csX0" fmla="*/ 0 w 786955"/>
                <a:gd name="csY0" fmla="*/ 114300 h 493116"/>
                <a:gd name="csX1" fmla="*/ 777429 w 786955"/>
                <a:gd name="csY1" fmla="*/ 0 h 493116"/>
                <a:gd name="csX2" fmla="*/ 786955 w 786955"/>
                <a:gd name="csY2" fmla="*/ 288328 h 493116"/>
                <a:gd name="csX3" fmla="*/ 47625 w 786955"/>
                <a:gd name="csY3" fmla="*/ 493116 h 493116"/>
                <a:gd name="csX4" fmla="*/ 0 w 786955"/>
                <a:gd name="csY4" fmla="*/ 114300 h 4931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86955" h="493116">
                  <a:moveTo>
                    <a:pt x="0" y="114300"/>
                  </a:moveTo>
                  <a:lnTo>
                    <a:pt x="777429" y="0"/>
                  </a:lnTo>
                  <a:lnTo>
                    <a:pt x="786955" y="288328"/>
                  </a:lnTo>
                  <a:lnTo>
                    <a:pt x="47625" y="493116"/>
                  </a:lnTo>
                  <a:lnTo>
                    <a:pt x="0" y="11430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16.45 mm 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( 0.65 in.)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78" name="Google Shape;182;p3">
              <a:extLst>
                <a:ext uri="{FF2B5EF4-FFF2-40B4-BE49-F238E27FC236}">
                  <a16:creationId xmlns:a16="http://schemas.microsoft.com/office/drawing/2014/main" id="{54C93292-0660-5964-8480-541455E6BC74}"/>
                </a:ext>
              </a:extLst>
            </p:cNvPr>
            <p:cNvSpPr txBox="1"/>
            <p:nvPr/>
          </p:nvSpPr>
          <p:spPr>
            <a:xfrm>
              <a:off x="10612319" y="4614491"/>
              <a:ext cx="953500" cy="461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168 mm 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( 6.61 in.)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sp>
          <p:nvSpPr>
            <p:cNvPr id="79" name="Google Shape;182;p3">
              <a:extLst>
                <a:ext uri="{FF2B5EF4-FFF2-40B4-BE49-F238E27FC236}">
                  <a16:creationId xmlns:a16="http://schemas.microsoft.com/office/drawing/2014/main" id="{FF9D3D0A-9F7E-3B9A-B4F9-C045E780AECC}"/>
                </a:ext>
              </a:extLst>
            </p:cNvPr>
            <p:cNvSpPr txBox="1"/>
            <p:nvPr/>
          </p:nvSpPr>
          <p:spPr>
            <a:xfrm>
              <a:off x="9827414" y="2855065"/>
              <a:ext cx="953500" cy="461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  <a:scene3d>
                <a:camera prst="perspectiveFront"/>
                <a:lightRig rig="threePt" dir="t"/>
              </a:scene3d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79 mm 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  <a:sym typeface="Roboto"/>
                </a:rPr>
                <a:t>( 3.11 in. )</a:t>
              </a:r>
              <a:endParaRPr sz="1100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</p:txBody>
        </p: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E8BB9CF1-4C35-EC49-ADFC-880C83DE4902}"/>
                </a:ext>
              </a:extLst>
            </p:cNvPr>
            <p:cNvGrpSpPr/>
            <p:nvPr/>
          </p:nvGrpSpPr>
          <p:grpSpPr>
            <a:xfrm>
              <a:off x="10278418" y="3604260"/>
              <a:ext cx="710593" cy="2635487"/>
              <a:chOff x="10135129" y="3566175"/>
              <a:chExt cx="730465" cy="2832886"/>
            </a:xfrm>
          </p:grpSpPr>
          <p:cxnSp>
            <p:nvCxnSpPr>
              <p:cNvPr id="82" name="Google Shape;183;p3">
                <a:extLst>
                  <a:ext uri="{FF2B5EF4-FFF2-40B4-BE49-F238E27FC236}">
                    <a16:creationId xmlns:a16="http://schemas.microsoft.com/office/drawing/2014/main" id="{0C6D7A52-AF6F-281A-DD33-651525DFC2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202225" y="3575769"/>
                <a:ext cx="597451" cy="2823292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3" name="Google Shape;183;p3">
                <a:extLst>
                  <a:ext uri="{FF2B5EF4-FFF2-40B4-BE49-F238E27FC236}">
                    <a16:creationId xmlns:a16="http://schemas.microsoft.com/office/drawing/2014/main" id="{9C790BA2-75B2-A69F-DB26-54056EA028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745981" y="3566175"/>
                <a:ext cx="119613" cy="9594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5" name="Google Shape;183;p3">
                <a:extLst>
                  <a:ext uri="{FF2B5EF4-FFF2-40B4-BE49-F238E27FC236}">
                    <a16:creationId xmlns:a16="http://schemas.microsoft.com/office/drawing/2014/main" id="{B4A22EE5-62B1-8D89-AB64-97F62F0301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135129" y="6360093"/>
                <a:ext cx="125724" cy="28330"/>
              </a:xfrm>
              <a:prstGeom prst="straightConnector1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81" name="Google Shape;184;p3">
              <a:extLst>
                <a:ext uri="{FF2B5EF4-FFF2-40B4-BE49-F238E27FC236}">
                  <a16:creationId xmlns:a16="http://schemas.microsoft.com/office/drawing/2014/main" id="{A18EA7A9-C8C8-EBFB-FA59-73F284212403}"/>
                </a:ext>
              </a:extLst>
            </p:cNvPr>
            <p:cNvCxnSpPr>
              <a:cxnSpLocks/>
            </p:cNvCxnSpPr>
            <p:nvPr/>
          </p:nvCxnSpPr>
          <p:spPr>
            <a:xfrm>
              <a:off x="9291638" y="4225781"/>
              <a:ext cx="0" cy="90895"/>
            </a:xfrm>
            <a:prstGeom prst="straightConnector1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90" name="Picture 14">
            <a:extLst>
              <a:ext uri="{FF2B5EF4-FFF2-40B4-BE49-F238E27FC236}">
                <a16:creationId xmlns:a16="http://schemas.microsoft.com/office/drawing/2014/main" id="{CC0661BE-7349-B14D-81DC-C904EA07765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716" y="3925047"/>
            <a:ext cx="1053634" cy="81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2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BF0D048-94EF-89BB-823F-209095C499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9303" y="941295"/>
            <a:ext cx="8152363" cy="540571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직사각형 2">
            <a:extLst>
              <a:ext uri="{FF2B5EF4-FFF2-40B4-BE49-F238E27FC236}">
                <a16:creationId xmlns:a16="http://schemas.microsoft.com/office/drawing/2014/main" id="{276DA46D-BD62-A61A-D669-CD5B0F045346}"/>
              </a:ext>
            </a:extLst>
          </p:cNvPr>
          <p:cNvSpPr/>
          <p:nvPr/>
        </p:nvSpPr>
        <p:spPr>
          <a:xfrm>
            <a:off x="0" y="363338"/>
            <a:ext cx="286603" cy="611326"/>
          </a:xfrm>
          <a:prstGeom prst="rect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26FEA9AE-BEF8-FD14-61A7-3ABFDBA78FC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D3D1530E-76CC-50A6-835B-C6D1A3FE11F4}"/>
              </a:ext>
            </a:extLst>
          </p:cNvPr>
          <p:cNvGrpSpPr/>
          <p:nvPr/>
        </p:nvGrpSpPr>
        <p:grpSpPr>
          <a:xfrm>
            <a:off x="576986" y="1962530"/>
            <a:ext cx="6747722" cy="940300"/>
            <a:chOff x="1048569" y="1116871"/>
            <a:chExt cx="6747722" cy="940300"/>
          </a:xfrm>
        </p:grpSpPr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840FD5C5-74F4-495D-B4D4-303E8BA94041}"/>
                </a:ext>
              </a:extLst>
            </p:cNvPr>
            <p:cNvGrpSpPr/>
            <p:nvPr/>
          </p:nvGrpSpPr>
          <p:grpSpPr>
            <a:xfrm>
              <a:off x="1095404" y="1116871"/>
              <a:ext cx="6700887" cy="940300"/>
              <a:chOff x="1134332" y="2052322"/>
              <a:chExt cx="4056675" cy="940300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F6779CE-6395-4EFB-8D33-32CE7487FB31}"/>
                  </a:ext>
                </a:extLst>
              </p:cNvPr>
              <p:cNvSpPr txBox="1"/>
              <p:nvPr/>
            </p:nvSpPr>
            <p:spPr>
              <a:xfrm>
                <a:off x="1134332" y="2052322"/>
                <a:ext cx="392376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신뢰할</a:t>
                </a:r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 수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있는</a:t>
                </a:r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성능</a:t>
                </a:r>
                <a:endParaRPr lang="en-KR" sz="2000" b="1" dirty="0">
                  <a:solidFill>
                    <a:schemeClr val="bg1">
                      <a:lumMod val="85000"/>
                    </a:schemeClr>
                  </a:solidFill>
                  <a:latin typeface="Montserrat" pitchFamily="2" charset="0"/>
                </a:endParaRPr>
              </a:p>
            </p:txBody>
          </p:sp>
          <p:sp>
            <p:nvSpPr>
              <p:cNvPr id="99" name="직사각형 98">
                <a:extLst>
                  <a:ext uri="{FF2B5EF4-FFF2-40B4-BE49-F238E27FC236}">
                    <a16:creationId xmlns:a16="http://schemas.microsoft.com/office/drawing/2014/main" id="{2C8CDAC4-1D7F-4921-9BBB-5BA8126DDDBD}"/>
                  </a:ext>
                </a:extLst>
              </p:cNvPr>
              <p:cNvSpPr/>
              <p:nvPr/>
            </p:nvSpPr>
            <p:spPr>
              <a:xfrm>
                <a:off x="1267241" y="2505245"/>
                <a:ext cx="3923766" cy="4873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Qualcomm 2. 4GHz 옥타코어 프로세서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6GB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또는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8GB RAM / 64GB 또는 128GB 스토리지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Android 15 (Android 19까지 업그레이드 가능)</a:t>
                </a:r>
              </a:p>
            </p:txBody>
          </p:sp>
        </p:grpSp>
        <p:sp>
          <p:nvSpPr>
            <p:cNvPr id="5" name="평행 사변형[P] 2">
              <a:extLst>
                <a:ext uri="{FF2B5EF4-FFF2-40B4-BE49-F238E27FC236}">
                  <a16:creationId xmlns:a16="http://schemas.microsoft.com/office/drawing/2014/main" id="{FAAAA5DB-6E0D-AA0C-E4C8-BF26162BF19E}"/>
                </a:ext>
              </a:extLst>
            </p:cNvPr>
            <p:cNvSpPr/>
            <p:nvPr/>
          </p:nvSpPr>
          <p:spPr>
            <a:xfrm>
              <a:off x="1048569" y="1189587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D2D4639-D722-1C3F-85A1-EB52088BA752}"/>
              </a:ext>
            </a:extLst>
          </p:cNvPr>
          <p:cNvGrpSpPr/>
          <p:nvPr/>
        </p:nvGrpSpPr>
        <p:grpSpPr>
          <a:xfrm>
            <a:off x="565791" y="3225288"/>
            <a:ext cx="4807701" cy="936651"/>
            <a:chOff x="1014333" y="2181717"/>
            <a:chExt cx="4807701" cy="936651"/>
          </a:xfrm>
        </p:grpSpPr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040BE988-8B19-460D-BE16-EE05D35547EF}"/>
                </a:ext>
              </a:extLst>
            </p:cNvPr>
            <p:cNvGrpSpPr/>
            <p:nvPr/>
          </p:nvGrpSpPr>
          <p:grpSpPr>
            <a:xfrm>
              <a:off x="1130399" y="2181717"/>
              <a:ext cx="4691635" cy="936651"/>
              <a:chOff x="1155517" y="3074849"/>
              <a:chExt cx="4691635" cy="936651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F67C5F0-33B8-4E8E-9999-FB99CDCAB8F1}"/>
                  </a:ext>
                </a:extLst>
              </p:cNvPr>
              <p:cNvSpPr txBox="1"/>
              <p:nvPr/>
            </p:nvSpPr>
            <p:spPr>
              <a:xfrm>
                <a:off x="1155517" y="3074849"/>
                <a:ext cx="355486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현장에 최적화된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데이터</a:t>
                </a:r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수집</a:t>
                </a:r>
                <a:endParaRPr kumimoji="1" lang="en-KR" sz="2000" b="1" dirty="0">
                  <a:solidFill>
                    <a:schemeClr val="bg1">
                      <a:lumMod val="85000"/>
                    </a:schemeClr>
                  </a:solidFill>
                  <a:latin typeface="Montserrat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100" name="직사각형 99">
                <a:extLst>
                  <a:ext uri="{FF2B5EF4-FFF2-40B4-BE49-F238E27FC236}">
                    <a16:creationId xmlns:a16="http://schemas.microsoft.com/office/drawing/2014/main" id="{7DF5E5C4-7A32-473B-A203-0B94E4BB3765}"/>
                  </a:ext>
                </a:extLst>
              </p:cNvPr>
              <p:cNvSpPr/>
              <p:nvPr/>
            </p:nvSpPr>
            <p:spPr>
              <a:xfrm>
                <a:off x="1307985" y="3524123"/>
                <a:ext cx="4539167" cy="4873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2D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스캐너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(</a:t>
                </a:r>
                <a:r>
                  <a:rPr lang="ko-KR" altLang="en-US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스트레이트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/ 20° / 60°)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디스플레이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내장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NFC   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후면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13MP /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전면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8MP 카메라</a:t>
                </a:r>
              </a:p>
            </p:txBody>
          </p:sp>
        </p:grpSp>
        <p:sp>
          <p:nvSpPr>
            <p:cNvPr id="13" name="평행 사변형[P] 2">
              <a:extLst>
                <a:ext uri="{FF2B5EF4-FFF2-40B4-BE49-F238E27FC236}">
                  <a16:creationId xmlns:a16="http://schemas.microsoft.com/office/drawing/2014/main" id="{590B5454-44B2-7326-494B-F0274A830948}"/>
                </a:ext>
              </a:extLst>
            </p:cNvPr>
            <p:cNvSpPr/>
            <p:nvPr/>
          </p:nvSpPr>
          <p:spPr>
            <a:xfrm>
              <a:off x="1014333" y="2220091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4224135-E6E6-F14D-56D5-3EF4235294C4}"/>
              </a:ext>
            </a:extLst>
          </p:cNvPr>
          <p:cNvGrpSpPr/>
          <p:nvPr/>
        </p:nvGrpSpPr>
        <p:grpSpPr>
          <a:xfrm>
            <a:off x="7668902" y="2005362"/>
            <a:ext cx="4188136" cy="1060863"/>
            <a:chOff x="1046341" y="3116074"/>
            <a:chExt cx="4188136" cy="1060863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8FD028D3-93C5-4FED-879E-122387BAEAB1}"/>
                </a:ext>
              </a:extLst>
            </p:cNvPr>
            <p:cNvGrpSpPr/>
            <p:nvPr/>
          </p:nvGrpSpPr>
          <p:grpSpPr>
            <a:xfrm>
              <a:off x="1156773" y="3116074"/>
              <a:ext cx="4077704" cy="1060863"/>
              <a:chOff x="1182243" y="3922123"/>
              <a:chExt cx="4131994" cy="1060863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AF47AB6-D26D-48C2-A9F4-09C1F7D16DD8}"/>
                  </a:ext>
                </a:extLst>
              </p:cNvPr>
              <p:cNvSpPr txBox="1"/>
              <p:nvPr/>
            </p:nvSpPr>
            <p:spPr>
              <a:xfrm>
                <a:off x="1182243" y="3922123"/>
                <a:ext cx="396325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견고함과 스타일을 동시에</a:t>
                </a:r>
              </a:p>
            </p:txBody>
          </p:sp>
          <p:sp>
            <p:nvSpPr>
              <p:cNvPr id="101" name="직사각형 100">
                <a:extLst>
                  <a:ext uri="{FF2B5EF4-FFF2-40B4-BE49-F238E27FC236}">
                    <a16:creationId xmlns:a16="http://schemas.microsoft.com/office/drawing/2014/main" id="{A5F31350-FB91-40EA-A114-00DB5F5CD5EE}"/>
                  </a:ext>
                </a:extLst>
              </p:cNvPr>
              <p:cNvSpPr/>
              <p:nvPr/>
            </p:nvSpPr>
            <p:spPr>
              <a:xfrm>
                <a:off x="1336742" y="4271178"/>
                <a:ext cx="3977495" cy="7118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44000" indent="-144000">
                  <a:buFontTx/>
                  <a:buChar char="-"/>
                </a:pP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두께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16.45mm 슬림,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무게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266.5g</a:t>
                </a:r>
                <a:r>
                  <a:rPr lang="ko-KR" altLang="en-US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의 경량 디자인</a:t>
                </a:r>
                <a:endParaRPr lang="en-US" altLang="ko-KR" sz="14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1.5m 낙하 테스트 완료, MIL-STD-810H 인증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IP65 &amp; IP68 </a:t>
                </a:r>
                <a:endParaRPr lang="ko-KR" altLang="en-US" sz="1400" b="1" dirty="0">
                  <a:solidFill>
                    <a:schemeClr val="bg1"/>
                  </a:solidFill>
                  <a:highlight>
                    <a:srgbClr val="FFFF00"/>
                  </a:highlight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</p:txBody>
          </p:sp>
        </p:grpSp>
        <p:sp>
          <p:nvSpPr>
            <p:cNvPr id="14" name="평행 사변형[P] 2">
              <a:extLst>
                <a:ext uri="{FF2B5EF4-FFF2-40B4-BE49-F238E27FC236}">
                  <a16:creationId xmlns:a16="http://schemas.microsoft.com/office/drawing/2014/main" id="{EB3FD319-7E26-B456-4421-A95CAEDF9787}"/>
                </a:ext>
              </a:extLst>
            </p:cNvPr>
            <p:cNvSpPr/>
            <p:nvPr/>
          </p:nvSpPr>
          <p:spPr>
            <a:xfrm>
              <a:off x="1046341" y="3194170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0B99336-A9BC-8B69-416D-417A6B20E043}"/>
              </a:ext>
            </a:extLst>
          </p:cNvPr>
          <p:cNvGrpSpPr/>
          <p:nvPr/>
        </p:nvGrpSpPr>
        <p:grpSpPr>
          <a:xfrm>
            <a:off x="7663269" y="3244189"/>
            <a:ext cx="3430019" cy="842460"/>
            <a:chOff x="1009049" y="4269106"/>
            <a:chExt cx="3430019" cy="84246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21E0C2AA-3143-B0C2-2D31-B28C78D93DD3}"/>
                </a:ext>
              </a:extLst>
            </p:cNvPr>
            <p:cNvGrpSpPr/>
            <p:nvPr/>
          </p:nvGrpSpPr>
          <p:grpSpPr>
            <a:xfrm>
              <a:off x="1155243" y="4269106"/>
              <a:ext cx="3283825" cy="842460"/>
              <a:chOff x="1168638" y="4758219"/>
              <a:chExt cx="3283825" cy="84246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1A1E58-C0FC-89E3-C842-18366C3590FF}"/>
                  </a:ext>
                </a:extLst>
              </p:cNvPr>
              <p:cNvSpPr txBox="1"/>
              <p:nvPr/>
            </p:nvSpPr>
            <p:spPr>
              <a:xfrm>
                <a:off x="1168638" y="4758219"/>
                <a:ext cx="328382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어디서나 끊김 없는 연결</a:t>
                </a:r>
                <a:endParaRPr lang="en-KR" sz="2000" b="1" dirty="0">
                  <a:solidFill>
                    <a:schemeClr val="bg1">
                      <a:lumMod val="85000"/>
                    </a:schemeClr>
                  </a:solidFill>
                  <a:latin typeface="Montserrat" pitchFamily="2" charset="0"/>
                </a:endParaRPr>
              </a:p>
            </p:txBody>
          </p:sp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0DB38F7E-AB8C-1DD3-C00A-0201F68F8866}"/>
                  </a:ext>
                </a:extLst>
              </p:cNvPr>
              <p:cNvSpPr/>
              <p:nvPr/>
            </p:nvSpPr>
            <p:spPr>
              <a:xfrm>
                <a:off x="1323608" y="5113302"/>
                <a:ext cx="3100075" cy="4873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Wi-Fi 6E · 5G · Bluetooth 5.2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Dual SIM (Nano +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eSIM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)</a:t>
                </a:r>
              </a:p>
            </p:txBody>
          </p:sp>
        </p:grpSp>
        <p:sp>
          <p:nvSpPr>
            <p:cNvPr id="15" name="평행 사변형[P] 2">
              <a:extLst>
                <a:ext uri="{FF2B5EF4-FFF2-40B4-BE49-F238E27FC236}">
                  <a16:creationId xmlns:a16="http://schemas.microsoft.com/office/drawing/2014/main" id="{FCD9CB14-8119-D898-F46E-83072E36E504}"/>
                </a:ext>
              </a:extLst>
            </p:cNvPr>
            <p:cNvSpPr/>
            <p:nvPr/>
          </p:nvSpPr>
          <p:spPr>
            <a:xfrm>
              <a:off x="1009049" y="4320583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993FAB1-F80D-BBF0-DF61-007176609AC0}"/>
              </a:ext>
            </a:extLst>
          </p:cNvPr>
          <p:cNvGrpSpPr/>
          <p:nvPr/>
        </p:nvGrpSpPr>
        <p:grpSpPr>
          <a:xfrm>
            <a:off x="7668902" y="4225535"/>
            <a:ext cx="5749787" cy="1064936"/>
            <a:chOff x="1040708" y="5202756"/>
            <a:chExt cx="5749787" cy="1064936"/>
          </a:xfrm>
        </p:grpSpPr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075C0E18-B2ED-47DD-A817-F7B1D4397AA9}"/>
                </a:ext>
              </a:extLst>
            </p:cNvPr>
            <p:cNvGrpSpPr/>
            <p:nvPr/>
          </p:nvGrpSpPr>
          <p:grpSpPr>
            <a:xfrm>
              <a:off x="1191428" y="5202756"/>
              <a:ext cx="5599067" cy="1064936"/>
              <a:chOff x="1222868" y="4779371"/>
              <a:chExt cx="4942061" cy="1064936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0B97A41-281A-4E62-880F-059E7C442EAD}"/>
                  </a:ext>
                </a:extLst>
              </p:cNvPr>
              <p:cNvSpPr txBox="1"/>
              <p:nvPr/>
            </p:nvSpPr>
            <p:spPr>
              <a:xfrm>
                <a:off x="1222868" y="4779371"/>
                <a:ext cx="328382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끊김 </a:t>
                </a:r>
                <a:r>
                  <a:rPr kumimoji="1" lang="en-US" sz="2000" b="1" dirty="0" err="1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없는</a:t>
                </a:r>
                <a:r>
                  <a:rPr kumimoji="1" 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 </a:t>
                </a:r>
                <a:r>
                  <a:rPr kumimoji="1" lang="ko-KR" altLang="en-US" sz="2000" b="1" dirty="0">
                    <a:solidFill>
                      <a:schemeClr val="bg1">
                        <a:lumMod val="85000"/>
                      </a:schemeClr>
                    </a:solidFill>
                    <a:latin typeface="Montserrat" pitchFamily="2" charset="0"/>
                    <a:ea typeface="MS UI Gothic" panose="020B0600070205080204" pitchFamily="34" charset="-128"/>
                  </a:rPr>
                  <a:t>워크플로우</a:t>
                </a:r>
                <a:endParaRPr kumimoji="1" lang="en-KR" sz="2000" b="1" dirty="0">
                  <a:solidFill>
                    <a:schemeClr val="bg1">
                      <a:lumMod val="85000"/>
                    </a:schemeClr>
                  </a:solidFill>
                  <a:latin typeface="Montserrat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102" name="직사각형 101">
                <a:extLst>
                  <a:ext uri="{FF2B5EF4-FFF2-40B4-BE49-F238E27FC236}">
                    <a16:creationId xmlns:a16="http://schemas.microsoft.com/office/drawing/2014/main" id="{C035F7F7-475C-4EA0-B7E3-9C005975C24B}"/>
                  </a:ext>
                </a:extLst>
              </p:cNvPr>
              <p:cNvSpPr/>
              <p:nvPr/>
            </p:nvSpPr>
            <p:spPr>
              <a:xfrm>
                <a:off x="1326858" y="5186373"/>
                <a:ext cx="4838071" cy="65793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4,670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mAh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(STD), 7,000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mAh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(EXT) </a:t>
                </a:r>
              </a:p>
              <a:p>
                <a:pPr marL="144000" indent="-144000">
                  <a:buFontTx/>
                  <a:buChar char="-"/>
                </a:pPr>
                <a:r>
                  <a:rPr lang="ko-KR" altLang="en-US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핫스왑</a:t>
                </a:r>
                <a:r>
                  <a:rPr lang="ko-KR" altLang="en-US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배터리</a:t>
                </a:r>
                <a:endParaRPr lang="en-US" altLang="ko-KR" sz="14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PD 3.0 급속충전 (90분 </a:t>
                </a:r>
                <a:r>
                  <a:rPr lang="ko-KR" altLang="en-US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내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90% 충전)</a:t>
                </a:r>
              </a:p>
              <a:p>
                <a:pPr marL="144000" indent="-144000">
                  <a:buFontTx/>
                  <a:buChar char="-"/>
                </a:pP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프로그래</a:t>
                </a:r>
                <a:r>
                  <a:rPr lang="ko-KR" altLang="en-US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머블</a:t>
                </a:r>
                <a:r>
                  <a:rPr lang="ko-KR" altLang="en-US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 </a:t>
                </a:r>
                <a:r>
                  <a:rPr lang="en-US" altLang="ko-KR" sz="1400" dirty="0" err="1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버튼</a:t>
                </a:r>
                <a:r>
                  <a:rPr lang="en-US" altLang="ko-KR" sz="1400" dirty="0"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, </a:t>
                </a:r>
                <a:r>
                  <a:rPr lang="ko-KR" altLang="ko-KR" sz="1400" dirty="0"/>
                  <a:t>전용 PTT</a:t>
                </a:r>
                <a:endParaRPr lang="en-US" altLang="ko-KR" sz="1400" dirty="0"/>
              </a:p>
              <a:p>
                <a:pPr marL="144000" indent="-144000">
                  <a:buFontTx/>
                  <a:buChar char="-"/>
                </a:pPr>
                <a:r>
                  <a:rPr lang="ko-KR" altLang="ko-KR" sz="1400" dirty="0">
                    <a:latin typeface="Pretendard" panose="02000503000000020004" pitchFamily="50" charset="-127"/>
                    <a:ea typeface="Pretendard" panose="02000503000000020004" pitchFamily="50" charset="-127"/>
                    <a:cs typeface="Pretendard" panose="02000503000000020004" pitchFamily="50" charset="-127"/>
                  </a:rPr>
                  <a:t>SOS 버튼</a:t>
                </a:r>
                <a:endParaRPr lang="en-US" altLang="ko-KR" sz="1400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endParaRPr>
              </a:p>
            </p:txBody>
          </p:sp>
        </p:grpSp>
        <p:sp>
          <p:nvSpPr>
            <p:cNvPr id="16" name="평행 사변형[P] 2">
              <a:extLst>
                <a:ext uri="{FF2B5EF4-FFF2-40B4-BE49-F238E27FC236}">
                  <a16:creationId xmlns:a16="http://schemas.microsoft.com/office/drawing/2014/main" id="{2551AF00-F7BF-C436-36BF-7DEB5F4D61C6}"/>
                </a:ext>
              </a:extLst>
            </p:cNvPr>
            <p:cNvSpPr/>
            <p:nvPr/>
          </p:nvSpPr>
          <p:spPr>
            <a:xfrm>
              <a:off x="1040708" y="5272666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4" name="Picture 18">
            <a:extLst>
              <a:ext uri="{FF2B5EF4-FFF2-40B4-BE49-F238E27FC236}">
                <a16:creationId xmlns:a16="http://schemas.microsoft.com/office/drawing/2014/main" id="{3E3C2E24-D1FE-EAE8-C88A-B1DCC629B2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A7926A5-F8F0-E9AA-BF68-B3FC2195CF73}"/>
              </a:ext>
            </a:extLst>
          </p:cNvPr>
          <p:cNvSpPr txBox="1"/>
          <p:nvPr/>
        </p:nvSpPr>
        <p:spPr>
          <a:xfrm>
            <a:off x="406937" y="420105"/>
            <a:ext cx="4422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주요 특징</a:t>
            </a:r>
            <a:endParaRPr lang="ko-Kore-KR" altLang="en-US" sz="2800" b="1" spc="-1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8268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6CAB93-6BAC-2E71-8FD0-56B72304E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9473B91-2A4C-879E-B829-A797A9D2DB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3000"/>
          </a:blip>
          <a:stretch>
            <a:fillRect/>
          </a:stretch>
        </p:blipFill>
        <p:spPr>
          <a:xfrm>
            <a:off x="4014011" y="1213655"/>
            <a:ext cx="8531110" cy="4798748"/>
          </a:xfrm>
          <a:prstGeom prst="rect">
            <a:avLst/>
          </a:prstGeom>
          <a:effectLst>
            <a:softEdge rad="4699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C90F31-B78D-2602-0313-D05B82938381}"/>
              </a:ext>
            </a:extLst>
          </p:cNvPr>
          <p:cNvSpPr txBox="1"/>
          <p:nvPr/>
        </p:nvSpPr>
        <p:spPr>
          <a:xfrm>
            <a:off x="654797" y="826522"/>
            <a:ext cx="42365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ko-KR" altLang="en-US" sz="5000" b="1" kern="800" spc="-3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변화를</a:t>
            </a:r>
            <a:endParaRPr lang="en-US" altLang="ko-KR" sz="5000" b="1" kern="800" spc="-3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>
              <a:lnSpc>
                <a:spcPct val="80000"/>
              </a:lnSpc>
            </a:pPr>
            <a:r>
              <a:rPr lang="ko-KR" altLang="en-US" sz="5000" b="1" kern="800" spc="-3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앞서 나가는 힘</a:t>
            </a:r>
            <a:endParaRPr lang="en-US" altLang="ko-KR" sz="5000" b="1" kern="800" spc="-350" dirty="0"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endParaRPr lang="en-US" altLang="ko-KR" sz="1000" b="1" spc="-150" dirty="0">
              <a:solidFill>
                <a:schemeClr val="bg1">
                  <a:lumMod val="85000"/>
                </a:schemeClr>
              </a:solidFill>
              <a:latin typeface="Montserrat ExtraBold" pitchFamily="2" charset="0"/>
              <a:ea typeface="Roboto" panose="02000000000000000000" pitchFamily="2" charset="0"/>
            </a:endParaRPr>
          </a:p>
          <a:p>
            <a:r>
              <a:rPr lang="ko-KR" altLang="en-US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포인트 모바일</a:t>
            </a:r>
            <a:r>
              <a:rPr lang="en-US" altLang="ko-KR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ko-KR" altLang="en-US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안드로이드</a:t>
            </a:r>
            <a:r>
              <a:rPr lang="en-US" altLang="ko-KR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spc="-150" dirty="0" err="1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지원</a:t>
            </a:r>
            <a:r>
              <a:rPr lang="en-US" altLang="ko-KR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spc="-15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서비스</a:t>
            </a:r>
            <a:endParaRPr lang="ko-Kore-KR" altLang="en-US" sz="2000" spc="-150" dirty="0">
              <a:solidFill>
                <a:schemeClr val="bg1">
                  <a:lumMod val="85000"/>
                </a:schemeClr>
              </a:solidFill>
              <a:latin typeface="Montserrat SemiBold" pitchFamily="2" charset="0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82A12064-F89F-FEA9-7CE1-A392AF3255DF}"/>
              </a:ext>
            </a:extLst>
          </p:cNvPr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B3EDE349-AC8E-5987-87FC-782039C7802D}"/>
              </a:ext>
            </a:extLst>
          </p:cNvPr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9F6417-4C9E-F4E4-C68F-BBC1F96286BA}"/>
              </a:ext>
            </a:extLst>
          </p:cNvPr>
          <p:cNvSpPr txBox="1"/>
          <p:nvPr/>
        </p:nvSpPr>
        <p:spPr>
          <a:xfrm>
            <a:off x="457200" y="3207137"/>
            <a:ext cx="65162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KR"/>
            </a:defPPr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ko-KR" altLang="en-US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기술은 급격하게 발전합니다</a:t>
            </a:r>
            <a:endParaRPr lang="en-US" altLang="ko-KR" sz="1400" b="1" dirty="0">
              <a:solidFill>
                <a:schemeClr val="bg1">
                  <a:lumMod val="85000"/>
                </a:schemeClr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업그레이드, 새로운 </a:t>
            </a:r>
            <a:r>
              <a:rPr lang="en-US" altLang="ko-KR" sz="1400" b="1" dirty="0" err="1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네트워크</a:t>
            </a:r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매 시간 업데이트 되는 앱 아키텍처</a:t>
            </a:r>
            <a:r>
              <a:rPr lang="en-US" altLang="ko-KR" sz="1400" b="1" dirty="0" err="1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까지</a:t>
            </a:r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</a:p>
          <a:p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MF52e는 따라가지 </a:t>
            </a:r>
            <a:r>
              <a:rPr lang="en-US" altLang="ko-KR" sz="1400" b="1" dirty="0" err="1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않습니다</a:t>
            </a:r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—</a:t>
            </a:r>
            <a:r>
              <a:rPr lang="ko-KR" altLang="en-US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변화를 앞서</a:t>
            </a:r>
            <a:r>
              <a:rPr lang="en-US" altLang="ko-KR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b="1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갑니다</a:t>
            </a:r>
            <a:endParaRPr lang="en-US" altLang="ko-KR" sz="1400" b="1" dirty="0">
              <a:solidFill>
                <a:schemeClr val="bg1">
                  <a:lumMod val="85000"/>
                </a:schemeClr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294B45-E39C-A6B1-F28F-A3B08EEB6F01}"/>
              </a:ext>
            </a:extLst>
          </p:cNvPr>
          <p:cNvSpPr txBox="1"/>
          <p:nvPr/>
        </p:nvSpPr>
        <p:spPr>
          <a:xfrm>
            <a:off x="457199" y="3945801"/>
            <a:ext cx="49047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400" dirty="0">
              <a:solidFill>
                <a:schemeClr val="bg1">
                  <a:lumMod val="85000"/>
                </a:schemeClr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변화무쌍한 미래에 대응하기 위해서는 끊임없이 진화하는 시스템이 필수적입니다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 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포인트 모바일은 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MF52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기준 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Android 15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부터 최대 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19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까지 업그레이드를 제공하여 최신 앱 호환성을 유지함은 물론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총소유비용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절감을 통해 비즈니스의 유연성과 효율성을 극대화합니다</a:t>
            </a:r>
            <a:r>
              <a:rPr lang="en-US" altLang="ko-KR" sz="1400" spc="-80" dirty="0">
                <a:solidFill>
                  <a:schemeClr val="bg1">
                    <a:lumMod val="8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  <a:endParaRPr lang="ko-KR" altLang="en-US" sz="1400" spc="-80" dirty="0">
              <a:solidFill>
                <a:schemeClr val="bg1">
                  <a:lumMod val="85000"/>
                </a:schemeClr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5" name="평행 사변형[P] 2">
            <a:extLst>
              <a:ext uri="{FF2B5EF4-FFF2-40B4-BE49-F238E27FC236}">
                <a16:creationId xmlns:a16="http://schemas.microsoft.com/office/drawing/2014/main" id="{52C68047-9702-A65F-440E-3944B635E3A1}"/>
              </a:ext>
            </a:extLst>
          </p:cNvPr>
          <p:cNvSpPr/>
          <p:nvPr/>
        </p:nvSpPr>
        <p:spPr>
          <a:xfrm>
            <a:off x="393182" y="737143"/>
            <a:ext cx="265794" cy="546132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19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6AEA297-BAC8-8BB8-3C02-A04513B68E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88900" dir="51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93E0C2-AD9D-737D-45A4-AD9B2EE42A66}"/>
              </a:ext>
            </a:extLst>
          </p:cNvPr>
          <p:cNvSpPr txBox="1"/>
          <p:nvPr/>
        </p:nvSpPr>
        <p:spPr>
          <a:xfrm>
            <a:off x="780161" y="758512"/>
            <a:ext cx="7150374" cy="11772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4400" b="1" spc="-150" dirty="0" err="1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모든</a:t>
            </a:r>
            <a:r>
              <a:rPr lang="en-US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</a:t>
            </a:r>
            <a:r>
              <a:rPr lang="en-US" altLang="en-US" sz="4400" b="1" spc="-150" dirty="0" err="1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현장</a:t>
            </a:r>
            <a:r>
              <a:rPr lang="ko-KR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을</a:t>
            </a:r>
            <a:r>
              <a:rPr lang="en-US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</a:t>
            </a:r>
            <a:r>
              <a:rPr lang="en-US" altLang="en-US" sz="4400" b="1" spc="-150" dirty="0" err="1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위한</a:t>
            </a:r>
            <a:r>
              <a:rPr lang="en-US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4400" b="1" spc="-150" dirty="0" err="1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핵심</a:t>
            </a:r>
            <a:r>
              <a:rPr lang="en-US" altLang="en-US" sz="4400" b="1" spc="-150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성능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93036EE-9FD6-4C80-4074-6565E93F5B01}"/>
              </a:ext>
            </a:extLst>
          </p:cNvPr>
          <p:cNvGrpSpPr/>
          <p:nvPr/>
        </p:nvGrpSpPr>
        <p:grpSpPr>
          <a:xfrm>
            <a:off x="769771" y="2759581"/>
            <a:ext cx="5964987" cy="1622432"/>
            <a:chOff x="2524931" y="3724202"/>
            <a:chExt cx="8431092" cy="1622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4309A6-4EDD-318E-FFDB-5E149F74411E}"/>
                </a:ext>
              </a:extLst>
            </p:cNvPr>
            <p:cNvSpPr txBox="1"/>
            <p:nvPr/>
          </p:nvSpPr>
          <p:spPr>
            <a:xfrm>
              <a:off x="2640996" y="3724202"/>
              <a:ext cx="8315027" cy="16224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KR"/>
              </a:defPPr>
              <a:lvl1pPr>
                <a:lnSpc>
                  <a:spcPct val="150000"/>
                </a:lnSpc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ko-KR" sz="1400" spc="-6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MF52e는 Qualcomm QCM4490 옥타코어 2.4GHz 프로세서를 탑재하여 현장의 핵심 요구를 충족하도록 설계되었습니다. 핵심 업무 워크플로우에 일관되고 즉각적인 성능을 제공합니다.</a:t>
              </a:r>
            </a:p>
            <a:p>
              <a:pPr>
                <a:lnSpc>
                  <a:spcPct val="120000"/>
                </a:lnSpc>
              </a:pPr>
              <a:endParaRPr lang="en-US" altLang="ko-KR" sz="1400" spc="-6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400" spc="-6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폭넓은 작업 환경에 최적화된 MF52e는 팀 전체의 업무 효율을 높이는 </a:t>
              </a:r>
              <a:r>
                <a:rPr lang="en-US" altLang="ko-KR" sz="1400" spc="-6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스마트하고</a:t>
              </a:r>
              <a:r>
                <a:rPr lang="en-US" altLang="ko-KR" sz="1400" spc="-6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      </a:t>
              </a:r>
              <a:r>
                <a:rPr lang="en-US" altLang="ko-KR" sz="1400" spc="-6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확장</a:t>
              </a:r>
              <a:r>
                <a:rPr lang="en-US" altLang="ko-KR" sz="1400" spc="-6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가능한 선택입니다.</a:t>
              </a:r>
            </a:p>
          </p:txBody>
        </p:sp>
        <p:sp>
          <p:nvSpPr>
            <p:cNvPr id="7" name="평행 사변형[P] 2">
              <a:extLst>
                <a:ext uri="{FF2B5EF4-FFF2-40B4-BE49-F238E27FC236}">
                  <a16:creationId xmlns:a16="http://schemas.microsoft.com/office/drawing/2014/main" id="{CD9D0C48-1785-071F-2C17-90068788E490}"/>
                </a:ext>
              </a:extLst>
            </p:cNvPr>
            <p:cNvSpPr/>
            <p:nvPr/>
          </p:nvSpPr>
          <p:spPr>
            <a:xfrm>
              <a:off x="2524931" y="3845800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3" name="Picture 18">
            <a:extLst>
              <a:ext uri="{FF2B5EF4-FFF2-40B4-BE49-F238E27FC236}">
                <a16:creationId xmlns:a16="http://schemas.microsoft.com/office/drawing/2014/main" id="{3016E1D0-0A4D-E6AA-40C5-DE598D04F3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7A7ECE3-B625-2793-2B2B-BEA511465D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042" t="27968" r="8333" b="26509"/>
          <a:stretch>
            <a:fillRect/>
          </a:stretch>
        </p:blipFill>
        <p:spPr>
          <a:xfrm>
            <a:off x="2971800" y="4368800"/>
            <a:ext cx="9220200" cy="2496071"/>
          </a:xfrm>
          <a:custGeom>
            <a:avLst/>
            <a:gdLst>
              <a:gd name="csX0" fmla="*/ 9220200 w 9220200"/>
              <a:gd name="csY0" fmla="*/ 0 h 3121377"/>
              <a:gd name="csX1" fmla="*/ 9220200 w 9220200"/>
              <a:gd name="csY1" fmla="*/ 3121377 h 3121377"/>
              <a:gd name="csX2" fmla="*/ 0 w 9220200"/>
              <a:gd name="csY2" fmla="*/ 3121377 h 31213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220200" h="3121377">
                <a:moveTo>
                  <a:pt x="9220200" y="0"/>
                </a:moveTo>
                <a:lnTo>
                  <a:pt x="9220200" y="3121377"/>
                </a:lnTo>
                <a:lnTo>
                  <a:pt x="0" y="3121377"/>
                </a:lnTo>
                <a:close/>
              </a:path>
            </a:pathLst>
          </a:custGeom>
        </p:spPr>
      </p:pic>
      <p:pic>
        <p:nvPicPr>
          <p:cNvPr id="9" name="Picture 2" descr="Qualcomm QCM4490 vs Qualcomm QCM6490: What is the difference?">
            <a:extLst>
              <a:ext uri="{FF2B5EF4-FFF2-40B4-BE49-F238E27FC236}">
                <a16:creationId xmlns:a16="http://schemas.microsoft.com/office/drawing/2014/main" id="{E3F1B7B5-B6DC-D8C2-085D-66B2BA2BD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941" y="2686910"/>
            <a:ext cx="2820768" cy="282961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평행 사변형[P] 2">
            <a:extLst>
              <a:ext uri="{FF2B5EF4-FFF2-40B4-BE49-F238E27FC236}">
                <a16:creationId xmlns:a16="http://schemas.microsoft.com/office/drawing/2014/main" id="{FB8F9EA9-A435-2600-93D9-3D7C13FADB40}"/>
              </a:ext>
            </a:extLst>
          </p:cNvPr>
          <p:cNvSpPr/>
          <p:nvPr/>
        </p:nvSpPr>
        <p:spPr>
          <a:xfrm>
            <a:off x="393182" y="737143"/>
            <a:ext cx="265794" cy="546132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1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71943F-4ECE-7750-61FA-764DD6052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3AB5A205-E446-809A-5C9F-2B34776261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731" t="21697" r="10702" b="29322"/>
          <a:stretch>
            <a:fillRect/>
          </a:stretch>
        </p:blipFill>
        <p:spPr>
          <a:xfrm>
            <a:off x="4206240" y="2043951"/>
            <a:ext cx="6215231" cy="134470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E9F2400-BCBB-6B91-3D7C-D97236606C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731" t="21697" r="10702" b="29322"/>
          <a:stretch>
            <a:fillRect/>
          </a:stretch>
        </p:blipFill>
        <p:spPr>
          <a:xfrm>
            <a:off x="4206239" y="3455892"/>
            <a:ext cx="6228679" cy="13312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6DE068-EDB5-C15A-E101-16D9711B4F23}"/>
              </a:ext>
            </a:extLst>
          </p:cNvPr>
          <p:cNvSpPr txBox="1"/>
          <p:nvPr/>
        </p:nvSpPr>
        <p:spPr>
          <a:xfrm>
            <a:off x="762463" y="600856"/>
            <a:ext cx="8533547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en-US" altLang="ko-KR" sz="4400" b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완벽한 최적화, </a:t>
            </a:r>
          </a:p>
          <a:p>
            <a:pPr>
              <a:lnSpc>
                <a:spcPct val="80000"/>
              </a:lnSpc>
            </a:pPr>
            <a:r>
              <a:rPr kumimoji="1" lang="en-US" altLang="ko-KR" sz="4400" b="1" dirty="0" err="1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강력한</a:t>
            </a:r>
            <a:r>
              <a:rPr kumimoji="1" lang="en-US" altLang="ko-KR" sz="4400" b="1" dirty="0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연결성</a:t>
            </a:r>
            <a:endParaRPr kumimoji="1" lang="en-KR" altLang="ko-KR" sz="4400" b="1" dirty="0">
              <a:gradFill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3" name="Picture 18">
            <a:extLst>
              <a:ext uri="{FF2B5EF4-FFF2-40B4-BE49-F238E27FC236}">
                <a16:creationId xmlns:a16="http://schemas.microsoft.com/office/drawing/2014/main" id="{971CCD72-E4D1-9EE8-0F8C-D293C105B7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E813F254-9F34-88C5-A7C0-6801AF650E85}"/>
              </a:ext>
            </a:extLst>
          </p:cNvPr>
          <p:cNvGrpSpPr/>
          <p:nvPr/>
        </p:nvGrpSpPr>
        <p:grpSpPr>
          <a:xfrm>
            <a:off x="4617362" y="2084860"/>
            <a:ext cx="5936635" cy="3993577"/>
            <a:chOff x="4617362" y="2111556"/>
            <a:chExt cx="5936635" cy="39935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2CB022-32DA-395E-D63C-C39D777C30B0}"/>
                </a:ext>
              </a:extLst>
            </p:cNvPr>
            <p:cNvSpPr txBox="1"/>
            <p:nvPr/>
          </p:nvSpPr>
          <p:spPr>
            <a:xfrm>
              <a:off x="4617362" y="2111556"/>
              <a:ext cx="5936635" cy="11569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convex"/>
            </a:sp3d>
          </p:spPr>
          <p:txBody>
            <a:bodyPr wrap="square">
              <a:spAutoFit/>
            </a:bodyPr>
            <a:lstStyle>
              <a:defPPr>
                <a:defRPr lang="en-KR"/>
              </a:defPPr>
              <a:lvl1pPr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defRPr>
              </a:lvl1pPr>
            </a:lstStyle>
            <a:p>
              <a:r>
                <a:rPr kumimoji="1" lang="en-US" altLang="en-US" sz="2000" b="1" dirty="0" err="1">
                  <a:solidFill>
                    <a:schemeClr val="bg1"/>
                  </a:solidFill>
                  <a:latin typeface="Montserrat" pitchFamily="2" charset="0"/>
                  <a:ea typeface="MS UI Gothic" panose="020B0600070205080204" pitchFamily="34" charset="-128"/>
                </a:rPr>
                <a:t>WiFi</a:t>
              </a:r>
              <a:r>
                <a:rPr kumimoji="1" lang="en-US" altLang="en-US" sz="2000" b="1" dirty="0">
                  <a:solidFill>
                    <a:schemeClr val="bg1"/>
                  </a:solidFill>
                  <a:latin typeface="Montserrat" pitchFamily="2" charset="0"/>
                  <a:ea typeface="MS UI Gothic" panose="020B0600070205080204" pitchFamily="34" charset="-128"/>
                </a:rPr>
                <a:t> 6E </a:t>
              </a:r>
              <a:endParaRPr kumimoji="1" lang="ko-KR" altLang="en-US" sz="2000" b="1" dirty="0">
                <a:solidFill>
                  <a:schemeClr val="bg1"/>
                </a:solidFill>
                <a:latin typeface="Montserrat" pitchFamily="2" charset="0"/>
              </a:endParaRPr>
            </a:p>
            <a:p>
              <a:endParaRPr lang="en-US" altLang="ko-KR" sz="400" dirty="0">
                <a:solidFill>
                  <a:schemeClr val="bg1"/>
                </a:solidFill>
              </a:endParaRPr>
            </a:p>
            <a:p>
              <a:pPr defTabSz="685800">
                <a:lnSpc>
                  <a:spcPct val="110000"/>
                </a:lnSpc>
                <a:spcAft>
                  <a:spcPts val="600"/>
                </a:spcAft>
              </a:pPr>
              <a:r>
                <a:rPr lang="ko-KR" altLang="en-US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퀄컴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WCN6856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을 탑재한 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MF52e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는 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6GHz 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대역을 활용하여 비즈니스 데이터를 위한 전용 통신 채널을 확보합니다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. 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기기 밀도가 높은 환경에서도 지연 없는 초고속 성능을 구현하여 어떠한 순간에도 끊기지 않는 업무 흐름을 보장합니다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DBF978-456C-9C01-D465-F67575A85985}"/>
                </a:ext>
              </a:extLst>
            </p:cNvPr>
            <p:cNvSpPr txBox="1"/>
            <p:nvPr/>
          </p:nvSpPr>
          <p:spPr>
            <a:xfrm>
              <a:off x="4629393" y="3512791"/>
              <a:ext cx="5820893" cy="115692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>
              <a:defPPr>
                <a:defRPr lang="en-KR"/>
              </a:defPPr>
              <a:lvl1pPr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defRPr>
              </a:lvl1pPr>
            </a:lstStyle>
            <a:p>
              <a:r>
                <a:rPr kumimoji="1" lang="en-US" altLang="en-US" sz="2000" b="1" dirty="0">
                  <a:solidFill>
                    <a:schemeClr val="bg1"/>
                  </a:solidFill>
                  <a:latin typeface="Montserrat" pitchFamily="2" charset="0"/>
                  <a:ea typeface="MS UI Gothic" panose="020B0600070205080204" pitchFamily="34" charset="-128"/>
                </a:rPr>
                <a:t>5G</a:t>
              </a:r>
            </a:p>
            <a:p>
              <a:endParaRPr kumimoji="1" lang="en-US" altLang="en-US" sz="400" b="1" dirty="0">
                <a:solidFill>
                  <a:schemeClr val="bg1"/>
                </a:solidFill>
                <a:latin typeface="Montserrat" pitchFamily="2" charset="0"/>
                <a:ea typeface="MS UI Gothic" panose="020B0600070205080204" pitchFamily="34" charset="-128"/>
              </a:endParaRPr>
            </a:p>
            <a:p>
              <a:pPr defTabSz="685800">
                <a:lnSpc>
                  <a:spcPct val="110000"/>
                </a:lnSpc>
                <a:spcAft>
                  <a:spcPts val="600"/>
                </a:spcAft>
              </a:pPr>
              <a:r>
                <a:rPr lang="en-US" altLang="ko-KR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고용량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Sub-6GHz 네트워크를 지원하여 초저지연 및 끊김 없는 실시간 데이터 동기화를 실현합니다. </a:t>
              </a:r>
              <a:r>
                <a:rPr lang="en-US" altLang="ko-KR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장소에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</a:t>
              </a:r>
              <a:r>
                <a:rPr lang="en-US" altLang="ko-KR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상관없이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</a:t>
              </a:r>
              <a:r>
                <a:rPr lang="en-US" altLang="ko-KR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지속적인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고속 연결을 제공하여 생산성과 신속한 의사결정을 </a:t>
              </a:r>
              <a:r>
                <a:rPr lang="en-US" altLang="ko-KR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지원합니다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5031EDA-F0B3-52D6-311C-4359A7C7BF8E}"/>
                </a:ext>
              </a:extLst>
            </p:cNvPr>
            <p:cNvSpPr txBox="1"/>
            <p:nvPr/>
          </p:nvSpPr>
          <p:spPr>
            <a:xfrm>
              <a:off x="4629765" y="4948213"/>
              <a:ext cx="5820521" cy="1156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KR"/>
              </a:defPPr>
              <a:lvl1pPr>
                <a:defRPr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defRPr>
              </a:lvl1pPr>
            </a:lstStyle>
            <a:p>
              <a:r>
                <a:rPr kumimoji="1" lang="en-US" altLang="en-US" sz="2000" b="1" dirty="0">
                  <a:solidFill>
                    <a:schemeClr val="bg1"/>
                  </a:solidFill>
                  <a:latin typeface="Montserrat" pitchFamily="2" charset="0"/>
                  <a:ea typeface="MS UI Gothic" panose="020B0600070205080204" pitchFamily="34" charset="-128"/>
                </a:rPr>
                <a:t>Bluetooth 5.2</a:t>
              </a:r>
            </a:p>
            <a:p>
              <a:endParaRPr lang="en-US" altLang="ko-KR" sz="400" dirty="0">
                <a:solidFill>
                  <a:schemeClr val="bg1"/>
                </a:solidFill>
              </a:endParaRPr>
            </a:p>
            <a:p>
              <a:pPr defTabSz="685800">
                <a:lnSpc>
                  <a:spcPct val="110000"/>
                </a:lnSpc>
                <a:spcAft>
                  <a:spcPts val="600"/>
                </a:spcAft>
              </a:pP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EATT 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기술을 통해 다중 연결 시에도 지연 없는 응답과 원활한 </a:t>
              </a:r>
              <a:r>
                <a:rPr lang="ko-KR" altLang="en-US" sz="1400" spc="-80" dirty="0" err="1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멀티태스킹을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지원합니다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. 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또한 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LE Power Control</a:t>
              </a:r>
              <a:r>
                <a:rPr lang="ko-KR" altLang="en-US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로 데이터 무결성과 연결 안정성을 보장함과 동시에 배터리 효율을 극대화합니다</a:t>
              </a:r>
              <a:r>
                <a:rPr lang="en-US" altLang="ko-KR" sz="1400" spc="-8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.</a:t>
              </a:r>
            </a:p>
          </p:txBody>
        </p:sp>
      </p:grpSp>
      <p:sp>
        <p:nvSpPr>
          <p:cNvPr id="12" name="평행 사변형[P] 2">
            <a:extLst>
              <a:ext uri="{FF2B5EF4-FFF2-40B4-BE49-F238E27FC236}">
                <a16:creationId xmlns:a16="http://schemas.microsoft.com/office/drawing/2014/main" id="{6C2BFB2B-FAAE-AFDF-9267-28A769AD4519}"/>
              </a:ext>
            </a:extLst>
          </p:cNvPr>
          <p:cNvSpPr/>
          <p:nvPr/>
        </p:nvSpPr>
        <p:spPr>
          <a:xfrm>
            <a:off x="393182" y="737143"/>
            <a:ext cx="265794" cy="546132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004E2AC-B291-3BA1-E6A1-A226C0F56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77670" y="1754840"/>
            <a:ext cx="10206318" cy="510316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78D3651-C7A4-ABEC-6703-39941658D3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731" t="21697" r="10702" b="29322"/>
          <a:stretch>
            <a:fillRect/>
          </a:stretch>
        </p:blipFill>
        <p:spPr>
          <a:xfrm>
            <a:off x="4206240" y="4854388"/>
            <a:ext cx="6215232" cy="134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9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C239C-1D98-AFDA-6C6A-018E8F0CE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[P] 2">
            <a:extLst>
              <a:ext uri="{FF2B5EF4-FFF2-40B4-BE49-F238E27FC236}">
                <a16:creationId xmlns:a16="http://schemas.microsoft.com/office/drawing/2014/main" id="{50880319-2174-4DC1-C005-6AB4C80FCB36}"/>
              </a:ext>
            </a:extLst>
          </p:cNvPr>
          <p:cNvSpPr/>
          <p:nvPr/>
        </p:nvSpPr>
        <p:spPr>
          <a:xfrm>
            <a:off x="10287000" y="0"/>
            <a:ext cx="2238375" cy="6858000"/>
          </a:xfrm>
          <a:prstGeom prst="parallelogram">
            <a:avLst/>
          </a:prstGeom>
          <a:gradFill>
            <a:gsLst>
              <a:gs pos="0">
                <a:srgbClr val="AE845E">
                  <a:alpha val="59000"/>
                </a:srgbClr>
              </a:gs>
              <a:gs pos="40000">
                <a:srgbClr val="276B73">
                  <a:alpha val="39000"/>
                </a:srgbClr>
              </a:gs>
              <a:gs pos="0">
                <a:srgbClr val="18A8AC">
                  <a:alpha val="32000"/>
                </a:srgbClr>
              </a:gs>
              <a:gs pos="78000">
                <a:srgbClr val="006666">
                  <a:alpha val="28000"/>
                </a:srgbClr>
              </a:gs>
              <a:gs pos="100000">
                <a:srgbClr val="00666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sz="1400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0AEC8A-33FB-0A48-95A0-B9B8CE125116}"/>
              </a:ext>
            </a:extLst>
          </p:cNvPr>
          <p:cNvSpPr txBox="1"/>
          <p:nvPr/>
        </p:nvSpPr>
        <p:spPr>
          <a:xfrm>
            <a:off x="3974754" y="3675057"/>
            <a:ext cx="4915053" cy="143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>
              <a:lnSpc>
                <a:spcPct val="80000"/>
              </a:lnSpc>
              <a:spcAft>
                <a:spcPts val="600"/>
              </a:spcAft>
            </a:pPr>
            <a:endParaRPr lang="en-US" altLang="ko-KR" sz="800" b="1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algn="dist" defTabSz="685800">
              <a:lnSpc>
                <a:spcPct val="110000"/>
              </a:lnSpc>
              <a:spcAft>
                <a:spcPts val="600"/>
              </a:spcAft>
            </a:pP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MF52e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는 후면 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13MP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와 전면 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8MP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카메라를 탑재하여 문서 관리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자산 확인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현장 증빙 업무에 최적화된 성능을 제공합니다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.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고해상도 후면 카메라는 세밀한 외관까지 선명하게 기록해 데이터의 신뢰도를 높이며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전면 카메라는 화상 통화와 신원 확인을 원활하게 지원합니다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. </a:t>
            </a:r>
            <a:r>
              <a:rPr lang="ko-KR" altLang="en-US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이를 통해 어떠한 현장에서도 정확하고 전문적인 업무 보고가 가능합니다</a:t>
            </a:r>
            <a:r>
              <a:rPr lang="en-US" altLang="ko-KR" sz="1400" spc="-8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.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C1D3CB38-BC58-BDAA-2860-6C86E9DC0E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pic>
        <p:nvPicPr>
          <p:cNvPr id="2" name="Picture 18">
            <a:extLst>
              <a:ext uri="{FF2B5EF4-FFF2-40B4-BE49-F238E27FC236}">
                <a16:creationId xmlns:a16="http://schemas.microsoft.com/office/drawing/2014/main" id="{41B70978-A521-EC08-3192-D43F515AD9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AC944440-8C96-8BB1-A6AF-F81BFE46FE5B}"/>
              </a:ext>
            </a:extLst>
          </p:cNvPr>
          <p:cNvCxnSpPr>
            <a:cxnSpLocks/>
          </p:cNvCxnSpPr>
          <p:nvPr/>
        </p:nvCxnSpPr>
        <p:spPr>
          <a:xfrm>
            <a:off x="0" y="502279"/>
            <a:ext cx="346048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E86F51FE-6809-51B0-5FC9-9E6BD30B02A7}"/>
              </a:ext>
            </a:extLst>
          </p:cNvPr>
          <p:cNvCxnSpPr>
            <a:cxnSpLocks/>
          </p:cNvCxnSpPr>
          <p:nvPr/>
        </p:nvCxnSpPr>
        <p:spPr>
          <a:xfrm>
            <a:off x="0" y="649925"/>
            <a:ext cx="2441305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평행 사변형[P] 2">
            <a:extLst>
              <a:ext uri="{FF2B5EF4-FFF2-40B4-BE49-F238E27FC236}">
                <a16:creationId xmlns:a16="http://schemas.microsoft.com/office/drawing/2014/main" id="{C53C6303-FB48-5749-0FB4-F34B6E18BEE3}"/>
              </a:ext>
            </a:extLst>
          </p:cNvPr>
          <p:cNvSpPr/>
          <p:nvPr/>
        </p:nvSpPr>
        <p:spPr>
          <a:xfrm>
            <a:off x="3716246" y="2409825"/>
            <a:ext cx="265794" cy="546132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469F407-CB76-B913-9D61-E06435784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61" y="1704489"/>
            <a:ext cx="3788982" cy="748015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61F0333-1C71-22FD-5D48-E643F3D628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592712" y="-4329953"/>
            <a:ext cx="4554899" cy="72565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AC556B-4C9E-3E04-50BE-7F01992E5E08}"/>
              </a:ext>
            </a:extLst>
          </p:cNvPr>
          <p:cNvSpPr txBox="1"/>
          <p:nvPr/>
        </p:nvSpPr>
        <p:spPr>
          <a:xfrm>
            <a:off x="4059117" y="2429657"/>
            <a:ext cx="4110326" cy="1179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80000"/>
              </a:lnSpc>
            </a:pPr>
            <a:r>
              <a:rPr lang="en-US" altLang="ko-KR" sz="4400" b="1" dirty="0"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atin typeface="Montserrat" pitchFamily="2" charset="0"/>
                <a:ea typeface="Roboto" panose="02000000000000000000" pitchFamily="2" charset="0"/>
              </a:rPr>
              <a:t>8 MP &amp; 13 MP</a:t>
            </a:r>
          </a:p>
          <a:p>
            <a:pPr defTabSz="685800">
              <a:lnSpc>
                <a:spcPct val="80000"/>
              </a:lnSpc>
            </a:pPr>
            <a:r>
              <a:rPr lang="ko-KR" altLang="en-US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Montserrat" pitchFamily="2" charset="0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전면</a:t>
            </a:r>
            <a:r>
              <a:rPr lang="en-US" altLang="ko-KR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Montserrat" pitchFamily="2" charset="0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-</a:t>
            </a:r>
            <a:r>
              <a:rPr lang="ko-KR" altLang="en-US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Montserrat" pitchFamily="2" charset="0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후면 카메라</a:t>
            </a:r>
            <a:endParaRPr lang="en-US" altLang="ko-KR" sz="4400" b="1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Montserrat" pitchFamily="2" charset="0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2922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732AD6-103C-C4FB-23DD-D08461A53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B1971713-1DFD-2B32-63F8-78479ECAE0F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2882" y="1263591"/>
            <a:ext cx="10449118" cy="5224559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0663CADC-071D-DF9F-001D-81D2B9E77A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594" y="293464"/>
            <a:ext cx="910591" cy="406632"/>
          </a:xfrm>
          <a:prstGeom prst="rect">
            <a:avLst/>
          </a:prstGeom>
        </p:spPr>
      </p:pic>
      <p:pic>
        <p:nvPicPr>
          <p:cNvPr id="2" name="Picture 18">
            <a:extLst>
              <a:ext uri="{FF2B5EF4-FFF2-40B4-BE49-F238E27FC236}">
                <a16:creationId xmlns:a16="http://schemas.microsoft.com/office/drawing/2014/main" id="{BE4F3F84-8DB8-263C-433E-AF22B1B49C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6033" y="279818"/>
            <a:ext cx="919030" cy="403436"/>
          </a:xfrm>
          <a:prstGeom prst="rect">
            <a:avLst/>
          </a:prstGeom>
          <a:effectLst/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8BFA71-CBD9-5563-5762-A8BFC4651CEB}"/>
              </a:ext>
            </a:extLst>
          </p:cNvPr>
          <p:cNvSpPr txBox="1"/>
          <p:nvPr/>
        </p:nvSpPr>
        <p:spPr>
          <a:xfrm>
            <a:off x="762370" y="284728"/>
            <a:ext cx="8419356" cy="117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Honeywell S0703</a:t>
            </a:r>
            <a:r>
              <a:rPr lang="ko-KR" altLang="en-US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으로 </a:t>
            </a:r>
            <a:endParaRPr lang="en-US" altLang="ko-KR" sz="4400" b="1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>
              <a:lnSpc>
                <a:spcPct val="80000"/>
              </a:lnSpc>
            </a:pPr>
            <a:r>
              <a:rPr lang="ko-KR" altLang="en-US" sz="4400" b="1" dirty="0">
                <a:gradFill>
                  <a:gsLst>
                    <a:gs pos="83000">
                      <a:schemeClr val="bg1">
                        <a:lumMod val="6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3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0" scaled="0"/>
                </a:gra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최적화된 스캐닝</a:t>
            </a:r>
            <a:endParaRPr lang="en-US" altLang="ko-KR" sz="4400" b="1" spc="-150" dirty="0">
              <a:gradFill>
                <a:gsLst>
                  <a:gs pos="83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10D89D2-493D-27BE-5038-918494C264E1}"/>
              </a:ext>
            </a:extLst>
          </p:cNvPr>
          <p:cNvGrpSpPr/>
          <p:nvPr/>
        </p:nvGrpSpPr>
        <p:grpSpPr>
          <a:xfrm>
            <a:off x="866722" y="1974600"/>
            <a:ext cx="6559006" cy="4296241"/>
            <a:chOff x="855114" y="2303433"/>
            <a:chExt cx="6559006" cy="429624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254D67-7BE6-3679-D783-9D74D9C20AD3}"/>
                </a:ext>
              </a:extLst>
            </p:cNvPr>
            <p:cNvSpPr txBox="1"/>
            <p:nvPr/>
          </p:nvSpPr>
          <p:spPr>
            <a:xfrm>
              <a:off x="975854" y="2303433"/>
              <a:ext cx="6438266" cy="4296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lnSpc>
                  <a:spcPct val="90000"/>
                </a:lnSpc>
                <a:spcAft>
                  <a:spcPts val="600"/>
                </a:spcAft>
              </a:pPr>
              <a:endParaRPr kumimoji="1" lang="en-US" altLang="ko-KR" sz="600" b="1" dirty="0">
                <a:solidFill>
                  <a:schemeClr val="bg1">
                    <a:lumMod val="95000"/>
                  </a:schemeClr>
                </a:solidFill>
                <a:latin typeface="Montserrat" pitchFamily="2" charset="0"/>
                <a:ea typeface="MS UI Gothic" panose="020B0600070205080204" pitchFamily="34" charset="-128"/>
              </a:endParaRP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손쉬운 </a:t>
              </a:r>
              <a:r>
                <a:rPr lang="ko-KR" altLang="en-US" sz="2000" b="1" dirty="0" err="1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포커싱</a:t>
              </a: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</a:t>
              </a:r>
              <a:r>
                <a:rPr lang="en-US" altLang="ko-KR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: </a:t>
              </a: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십자형 타겟 및 프레임</a:t>
              </a:r>
              <a:endParaRPr lang="en-US" altLang="ko-KR" sz="2000" b="1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고시인성 레이저 조준 시스템은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"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포인트 앤 슛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(point-and-shoot)"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방식의 직관적인 경험을 제공합니다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까다로운 조건에서도 빠르고 정확한 판독을 보장하여 오류를 줄이고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            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워크플로우를 최적화합니다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</a:t>
              </a: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endParaRPr lang="en-US" altLang="ko-KR" sz="1400" b="1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인식 거리 확장 </a:t>
              </a:r>
              <a:r>
                <a:rPr lang="en-US" altLang="ko-KR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: </a:t>
              </a: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최대 </a:t>
              </a:r>
              <a:r>
                <a:rPr lang="en-US" altLang="ko-KR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573mm</a:t>
              </a:r>
            </a:p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MF52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는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UPC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코드 기준 최대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573mm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에 이르는 인식 거리를 제공합니다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손상되었거나 대비가 낮은 바코드 또는 디지털 바코드도 즉시 캡처할 수 있어 중단 없는 생산성을 보장합니다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</a:t>
              </a: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endParaRPr lang="en-US" altLang="ko-KR" sz="1400" b="1" spc="-90" dirty="0">
                <a:solidFill>
                  <a:schemeClr val="bg1">
                    <a:lumMod val="9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더 얇게</a:t>
              </a:r>
              <a:r>
                <a:rPr lang="en-US" altLang="ko-KR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</a:t>
              </a: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더 효율적으로 </a:t>
              </a:r>
              <a:r>
                <a:rPr lang="en-US" altLang="ko-KR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: 7.3mm MIPI </a:t>
              </a:r>
              <a:r>
                <a:rPr lang="ko-KR" altLang="en-US" sz="2000" b="1" dirty="0"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아키텍처</a:t>
              </a:r>
              <a:endParaRPr lang="en-US" altLang="ko-KR" sz="2000" b="1" dirty="0"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endParaRPr>
            </a:p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최신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MIPI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아키텍처는 내부 배선을 단순화하여 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7.3mm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의 울트라 슬림 엔진을 구현합니다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             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또한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 기기의 부피와 사용자의 피로도를 줄이는 동시에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, </a:t>
              </a:r>
              <a:r>
                <a:rPr lang="ko-KR" altLang="en-US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저전력을 실현하여 배터리 사용 시간을 연장합니다</a:t>
              </a:r>
              <a:r>
                <a:rPr lang="en-US" altLang="ko-KR" sz="1400" spc="-90" dirty="0">
                  <a:solidFill>
                    <a:schemeClr val="bg1">
                      <a:lumMod val="9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  <a:cs typeface="Pretendard" panose="02000503000000020004" pitchFamily="50" charset="-127"/>
                </a:rPr>
                <a:t>.</a:t>
              </a:r>
            </a:p>
          </p:txBody>
        </p:sp>
        <p:sp>
          <p:nvSpPr>
            <p:cNvPr id="19" name="평행 사변형[P] 2">
              <a:extLst>
                <a:ext uri="{FF2B5EF4-FFF2-40B4-BE49-F238E27FC236}">
                  <a16:creationId xmlns:a16="http://schemas.microsoft.com/office/drawing/2014/main" id="{921453B3-54F1-CA83-BBDE-379EEED81A73}"/>
                </a:ext>
              </a:extLst>
            </p:cNvPr>
            <p:cNvSpPr/>
            <p:nvPr/>
          </p:nvSpPr>
          <p:spPr>
            <a:xfrm>
              <a:off x="855115" y="4112300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평행 사변형[P] 2">
              <a:extLst>
                <a:ext uri="{FF2B5EF4-FFF2-40B4-BE49-F238E27FC236}">
                  <a16:creationId xmlns:a16="http://schemas.microsoft.com/office/drawing/2014/main" id="{1567D64E-E2FF-2552-9BAA-E99EBD52F872}"/>
                </a:ext>
              </a:extLst>
            </p:cNvPr>
            <p:cNvSpPr/>
            <p:nvPr/>
          </p:nvSpPr>
          <p:spPr>
            <a:xfrm>
              <a:off x="855115" y="5462176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" name="평행 사변형[P] 2">
              <a:extLst>
                <a:ext uri="{FF2B5EF4-FFF2-40B4-BE49-F238E27FC236}">
                  <a16:creationId xmlns:a16="http://schemas.microsoft.com/office/drawing/2014/main" id="{572A4D93-F082-63AF-5205-6B7C7F6026D7}"/>
                </a:ext>
              </a:extLst>
            </p:cNvPr>
            <p:cNvSpPr/>
            <p:nvPr/>
          </p:nvSpPr>
          <p:spPr>
            <a:xfrm>
              <a:off x="855114" y="2547257"/>
              <a:ext cx="116065" cy="238481"/>
            </a:xfrm>
            <a:prstGeom prst="parallelogram">
              <a:avLst/>
            </a:prstGeom>
            <a:solidFill>
              <a:srgbClr val="B129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" name="평행 사변형[P] 2">
            <a:extLst>
              <a:ext uri="{FF2B5EF4-FFF2-40B4-BE49-F238E27FC236}">
                <a16:creationId xmlns:a16="http://schemas.microsoft.com/office/drawing/2014/main" id="{69902505-EED0-C580-58CF-24337E3A5890}"/>
              </a:ext>
            </a:extLst>
          </p:cNvPr>
          <p:cNvSpPr/>
          <p:nvPr/>
        </p:nvSpPr>
        <p:spPr>
          <a:xfrm>
            <a:off x="406937" y="342877"/>
            <a:ext cx="355433" cy="730315"/>
          </a:xfrm>
          <a:prstGeom prst="parallelogram">
            <a:avLst/>
          </a:prstGeom>
          <a:solidFill>
            <a:srgbClr val="B1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982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808D6DF-98B2-4017-98C3-4C0985B7A776}">
  <we:reference id="wa200005566" version="3.0.0.3" store="ko-KR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21009</TotalTime>
  <Words>958</Words>
  <Application>Microsoft Office PowerPoint</Application>
  <PresentationFormat>와이드스크린</PresentationFormat>
  <Paragraphs>142</Paragraphs>
  <Slides>15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Montserrat SemiBold</vt:lpstr>
      <vt:lpstr>Montserrat</vt:lpstr>
      <vt:lpstr>Roboto</vt:lpstr>
      <vt:lpstr>맑은 고딕</vt:lpstr>
      <vt:lpstr>Pretendard SemiBold</vt:lpstr>
      <vt:lpstr>Pretendard</vt:lpstr>
      <vt:lpstr>Montserrat ExtraBold</vt:lpstr>
      <vt:lpstr>Pretendard ExtraBold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Sabine Roh</dc:creator>
  <cp:keywords/>
  <dc:description/>
  <cp:lastModifiedBy>김 민경</cp:lastModifiedBy>
  <cp:revision>419</cp:revision>
  <cp:lastPrinted>2023-11-29T05:23:06Z</cp:lastPrinted>
  <dcterms:created xsi:type="dcterms:W3CDTF">2023-05-12T01:30:40Z</dcterms:created>
  <dcterms:modified xsi:type="dcterms:W3CDTF">2026-07-24T07:24:53Z</dcterms:modified>
  <cp:category/>
</cp:coreProperties>
</file>